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4054" r:id="rId2"/>
    <p:sldMasterId id="2147484055" r:id="rId3"/>
    <p:sldMasterId id="2147484056" r:id="rId4"/>
    <p:sldMasterId id="2147484392" r:id="rId5"/>
    <p:sldMasterId id="2147484414" r:id="rId6"/>
  </p:sldMasterIdLst>
  <p:notesMasterIdLst>
    <p:notesMasterId r:id="rId66"/>
  </p:notesMasterIdLst>
  <p:handoutMasterIdLst>
    <p:handoutMasterId r:id="rId67"/>
  </p:handoutMasterIdLst>
  <p:sldIdLst>
    <p:sldId id="258" r:id="rId7"/>
    <p:sldId id="473" r:id="rId8"/>
    <p:sldId id="867" r:id="rId9"/>
    <p:sldId id="868" r:id="rId10"/>
    <p:sldId id="697" r:id="rId11"/>
    <p:sldId id="791" r:id="rId12"/>
    <p:sldId id="792" r:id="rId13"/>
    <p:sldId id="853" r:id="rId14"/>
    <p:sldId id="870" r:id="rId15"/>
    <p:sldId id="869" r:id="rId16"/>
    <p:sldId id="793" r:id="rId17"/>
    <p:sldId id="794" r:id="rId18"/>
    <p:sldId id="799" r:id="rId19"/>
    <p:sldId id="796" r:id="rId20"/>
    <p:sldId id="797" r:id="rId21"/>
    <p:sldId id="871" r:id="rId22"/>
    <p:sldId id="798" r:id="rId23"/>
    <p:sldId id="800" r:id="rId24"/>
    <p:sldId id="858" r:id="rId25"/>
    <p:sldId id="854" r:id="rId26"/>
    <p:sldId id="887" r:id="rId27"/>
    <p:sldId id="802" r:id="rId28"/>
    <p:sldId id="859" r:id="rId29"/>
    <p:sldId id="805" r:id="rId30"/>
    <p:sldId id="860" r:id="rId31"/>
    <p:sldId id="861" r:id="rId32"/>
    <p:sldId id="810" r:id="rId33"/>
    <p:sldId id="873" r:id="rId34"/>
    <p:sldId id="891" r:id="rId35"/>
    <p:sldId id="856" r:id="rId36"/>
    <p:sldId id="857" r:id="rId37"/>
    <p:sldId id="880" r:id="rId38"/>
    <p:sldId id="881" r:id="rId39"/>
    <p:sldId id="882" r:id="rId40"/>
    <p:sldId id="813" r:id="rId41"/>
    <p:sldId id="862" r:id="rId42"/>
    <p:sldId id="803" r:id="rId43"/>
    <p:sldId id="824" r:id="rId44"/>
    <p:sldId id="837" r:id="rId45"/>
    <p:sldId id="838" r:id="rId46"/>
    <p:sldId id="840" r:id="rId47"/>
    <p:sldId id="841" r:id="rId48"/>
    <p:sldId id="863" r:id="rId49"/>
    <p:sldId id="875" r:id="rId50"/>
    <p:sldId id="876" r:id="rId51"/>
    <p:sldId id="888" r:id="rId52"/>
    <p:sldId id="864" r:id="rId53"/>
    <p:sldId id="865" r:id="rId54"/>
    <p:sldId id="866" r:id="rId55"/>
    <p:sldId id="892" r:id="rId56"/>
    <p:sldId id="893" r:id="rId57"/>
    <p:sldId id="894" r:id="rId58"/>
    <p:sldId id="895" r:id="rId59"/>
    <p:sldId id="822" r:id="rId60"/>
    <p:sldId id="883" r:id="rId61"/>
    <p:sldId id="884" r:id="rId62"/>
    <p:sldId id="885" r:id="rId63"/>
    <p:sldId id="890" r:id="rId64"/>
    <p:sldId id="877" r:id="rId65"/>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92C8"/>
    <a:srgbClr val="43A64A"/>
    <a:srgbClr val="9B5492"/>
    <a:srgbClr val="CD633E"/>
    <a:srgbClr val="456C7A"/>
    <a:srgbClr val="669900"/>
    <a:srgbClr val="33CC33"/>
    <a:srgbClr val="7FDF3E"/>
    <a:srgbClr val="C957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767" autoAdjust="0"/>
    <p:restoredTop sz="84687" autoAdjust="0"/>
  </p:normalViewPr>
  <p:slideViewPr>
    <p:cSldViewPr snapToGrid="0">
      <p:cViewPr>
        <p:scale>
          <a:sx n="110" d="100"/>
          <a:sy n="110" d="100"/>
        </p:scale>
        <p:origin x="320" y="176"/>
      </p:cViewPr>
      <p:guideLst>
        <p:guide orient="horz" pos="2160"/>
        <p:guide pos="2880"/>
      </p:guideLst>
    </p:cSldViewPr>
  </p:slideViewPr>
  <p:outlineViewPr>
    <p:cViewPr>
      <p:scale>
        <a:sx n="33" d="100"/>
        <a:sy n="33" d="100"/>
      </p:scale>
      <p:origin x="0" y="-20600"/>
    </p:cViewPr>
  </p:outlineViewPr>
  <p:notesTextViewPr>
    <p:cViewPr>
      <p:scale>
        <a:sx n="100" d="100"/>
        <a:sy n="100" d="100"/>
      </p:scale>
      <p:origin x="0" y="0"/>
    </p:cViewPr>
  </p:notesTextViewPr>
  <p:sorterViewPr>
    <p:cViewPr>
      <p:scale>
        <a:sx n="66" d="100"/>
        <a:sy n="66" d="100"/>
      </p:scale>
      <p:origin x="0" y="2388"/>
    </p:cViewPr>
  </p:sorterViewPr>
  <p:notesViewPr>
    <p:cSldViewPr snapToGrid="0">
      <p:cViewPr varScale="1">
        <p:scale>
          <a:sx n="84" d="100"/>
          <a:sy n="84" d="100"/>
        </p:scale>
        <p:origin x="-21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notesMaster" Target="notesMasters/notesMaster1.xml"/><Relationship Id="rId67" Type="http://schemas.openxmlformats.org/officeDocument/2006/relationships/handoutMaster" Target="handoutMasters/handoutMaster1.xml"/><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BA5790D2-403E-1747-B305-36DED9CE94B9}" type="datetimeFigureOut">
              <a:rPr lang="en-US"/>
              <a:pPr/>
              <a:t>3/29/17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7E45B580-C34F-D64C-B6A0-C5BBB375A0AC}" type="slidenum">
              <a:rPr lang="en-US"/>
              <a:pPr/>
              <a:t>‹#›</a:t>
            </a:fld>
            <a:endParaRPr lang="en-US"/>
          </a:p>
        </p:txBody>
      </p:sp>
    </p:spTree>
    <p:extLst>
      <p:ext uri="{BB962C8B-B14F-4D97-AF65-F5344CB8AC3E}">
        <p14:creationId xmlns:p14="http://schemas.microsoft.com/office/powerpoint/2010/main" val="1792910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60287739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4338" name="Notes Placeholder 2"/>
          <p:cNvSpPr>
            <a:spLocks noGrp="1"/>
          </p:cNvSpPr>
          <p:nvPr>
            <p:ph type="body" idx="1"/>
          </p:nvPr>
        </p:nvSpPr>
        <p:spPr bwMode="auto">
          <a:noFill/>
        </p:spPr>
        <p:txBody>
          <a:bodyPr/>
          <a:lstStyle/>
          <a:p>
            <a:r>
              <a:rPr lang="en-US" b="1" i="1"/>
              <a:t>Pre-class music: </a:t>
            </a:r>
            <a:r>
              <a:rPr lang="en-US"/>
              <a:t>“Takin’ Care of Business” by Bachman–Turner Overdrive (see Tip #325)</a:t>
            </a:r>
          </a:p>
          <a:p>
            <a:endParaRPr lang="en-US"/>
          </a:p>
          <a:p>
            <a:r>
              <a:rPr lang="en-US"/>
              <a:t>This song is a good introduction to employment, as Bachman–Turner Overdrive sings about the morning rush hour routine for those who work 9-to-5 jobs. The other key concepts covered by this song are competition and joblessness.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dirty="0"/>
          </a:p>
          <a:p>
            <a:r>
              <a:rPr lang="en-US" dirty="0"/>
              <a:t>This clip provides an example of how price is forced down to marginal cost in competitive markets. </a:t>
            </a:r>
          </a:p>
          <a:p>
            <a:endParaRPr lang="en-US" dirty="0"/>
          </a:p>
          <a:p>
            <a:r>
              <a:rPr lang="en-US" dirty="0"/>
              <a:t>The other key concepts covered by this clip are: </a:t>
            </a:r>
          </a:p>
          <a:p>
            <a:pPr marL="171450" indent="-171450">
              <a:buFont typeface="Arial" charset="0"/>
              <a:buChar char="•"/>
            </a:pPr>
            <a:r>
              <a:rPr lang="en-US" dirty="0"/>
              <a:t>The firm</a:t>
            </a:r>
          </a:p>
          <a:p>
            <a:pPr marL="171450" indent="-171450">
              <a:buFont typeface="Arial" charset="0"/>
              <a:buChar char="•"/>
            </a:pPr>
            <a:r>
              <a:rPr lang="en-US" dirty="0"/>
              <a:t>Competitive markets</a:t>
            </a:r>
          </a:p>
          <a:p>
            <a:pPr marL="171450" indent="-171450">
              <a:buFont typeface="Arial" charset="0"/>
              <a:buChar char="•"/>
            </a:pPr>
            <a:r>
              <a:rPr lang="en-US" dirty="0"/>
              <a:t>Law of one price</a:t>
            </a:r>
          </a:p>
          <a:p>
            <a:pPr marL="171450" indent="-171450">
              <a:buFont typeface="Arial" charset="0"/>
              <a:buChar char="•"/>
            </a:pPr>
            <a:r>
              <a:rPr lang="en-US" dirty="0"/>
              <a:t>Supply and demand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endParaRPr lang="en-US" dirty="0"/>
          </a:p>
          <a:p>
            <a:r>
              <a:rPr lang="en-US" i="1" dirty="0"/>
              <a:t>The clip mentioned on the slide can be found in the Interactive Instructor’s Guide. Access the direct link by clicking the icon in the PowerPoint above. </a:t>
            </a:r>
          </a:p>
          <a:p>
            <a:endParaRPr lang="en-US" dirty="0"/>
          </a:p>
          <a:p>
            <a:r>
              <a:rPr lang="en-US" dirty="0"/>
              <a:t>The key concept covered in this clip is competitive markets.</a:t>
            </a:r>
          </a:p>
          <a:p>
            <a:endParaRPr lang="en-US" dirty="0"/>
          </a:p>
          <a:p>
            <a:r>
              <a:rPr lang="en-US" dirty="0"/>
              <a:t>You can follow up the clip by asking students:</a:t>
            </a:r>
          </a:p>
          <a:p>
            <a:pPr marL="171450" indent="-171450">
              <a:buFont typeface="Arial" charset="0"/>
              <a:buChar char="•"/>
            </a:pPr>
            <a:r>
              <a:rPr lang="en-US" dirty="0"/>
              <a:t>How is the snow plowing market competitive</a:t>
            </a:r>
            <a:r>
              <a:rPr lang="en-US" dirty="0" smtClean="0"/>
              <a:t>?</a:t>
            </a:r>
          </a:p>
          <a:p>
            <a:pPr marL="171450" indent="-171450">
              <a:buFont typeface="Arial" charset="0"/>
              <a:buChar char="•"/>
            </a:pPr>
            <a:endParaRPr lang="en-US" dirty="0" smtClean="0"/>
          </a:p>
          <a:p>
            <a:pPr marL="0" indent="0">
              <a:buFont typeface="Arial" charset="0"/>
              <a:buNone/>
            </a:pPr>
            <a:r>
              <a:rPr lang="en-US" dirty="0" smtClean="0"/>
              <a:t>[© 20th Century Fox. All rights reserved/courtesy Everett Collection]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Remind students that a competitive firm is a price taker—they take the market price as given and must decide quantity</a:t>
            </a:r>
            <a:r>
              <a:rPr lang="en-US" dirty="0" smtClean="0"/>
              <a:t>.</a:t>
            </a:r>
          </a:p>
          <a:p>
            <a:endParaRPr lang="en-US" dirty="0" smtClean="0"/>
          </a:p>
          <a:p>
            <a:r>
              <a:rPr lang="en-US" dirty="0" smtClean="0"/>
              <a:t>[© </a:t>
            </a:r>
            <a:r>
              <a:rPr lang="en-US" dirty="0" err="1" smtClean="0"/>
              <a:t>Chrisyates</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1000" b="1" i="1" dirty="0"/>
              <a:t>Lecture tip:</a:t>
            </a:r>
          </a:p>
          <a:p>
            <a:pPr>
              <a:lnSpc>
                <a:spcPct val="80000"/>
              </a:lnSpc>
            </a:pPr>
            <a:r>
              <a:rPr lang="en-US" dirty="0"/>
              <a:t>Click through to make </a:t>
            </a:r>
            <a:r>
              <a:rPr lang="en-US" b="1" dirty="0"/>
              <a:t>colored transparent rectangles </a:t>
            </a:r>
            <a:r>
              <a:rPr lang="en-US" dirty="0"/>
              <a:t>appear. Explain each rectangle one at a time.</a:t>
            </a:r>
          </a:p>
          <a:p>
            <a:pPr>
              <a:lnSpc>
                <a:spcPct val="80000"/>
              </a:lnSpc>
            </a:pPr>
            <a:endParaRPr lang="en-US" sz="1000" dirty="0"/>
          </a:p>
          <a:p>
            <a:pPr>
              <a:lnSpc>
                <a:spcPct val="80000"/>
              </a:lnSpc>
            </a:pPr>
            <a:r>
              <a:rPr lang="en-US" sz="1000" dirty="0"/>
              <a:t>First click: </a:t>
            </a:r>
          </a:p>
          <a:p>
            <a:pPr marL="171450" indent="-171450">
              <a:lnSpc>
                <a:spcPct val="80000"/>
              </a:lnSpc>
              <a:buFont typeface="Arial" charset="0"/>
              <a:buChar char="•"/>
            </a:pPr>
            <a:r>
              <a:rPr lang="en-US" sz="1000" dirty="0"/>
              <a:t>Blue rectangle: Shows TR = P x Q.</a:t>
            </a:r>
          </a:p>
          <a:p>
            <a:pPr>
              <a:lnSpc>
                <a:spcPct val="80000"/>
              </a:lnSpc>
            </a:pPr>
            <a:r>
              <a:rPr lang="en-US" sz="1000" dirty="0"/>
              <a:t>Second click:</a:t>
            </a:r>
          </a:p>
          <a:p>
            <a:pPr marL="171450" indent="-171450">
              <a:lnSpc>
                <a:spcPct val="80000"/>
              </a:lnSpc>
              <a:buFont typeface="Arial" charset="0"/>
              <a:buChar char="•"/>
            </a:pPr>
            <a:r>
              <a:rPr lang="en-US" sz="1000" dirty="0"/>
              <a:t>Green rectangle: Shows Profit = TR – TC.</a:t>
            </a:r>
          </a:p>
          <a:p>
            <a:pPr>
              <a:lnSpc>
                <a:spcPct val="80000"/>
              </a:lnSpc>
            </a:pPr>
            <a:endParaRPr lang="en-US" sz="1000" dirty="0"/>
          </a:p>
          <a:p>
            <a:pPr>
              <a:lnSpc>
                <a:spcPct val="80000"/>
              </a:lnSpc>
            </a:pPr>
            <a:r>
              <a:rPr lang="en-US" sz="1000" dirty="0"/>
              <a:t>Ask students at what point profits are maximized.</a:t>
            </a:r>
          </a:p>
          <a:p>
            <a:pPr marL="171450" indent="-171450">
              <a:lnSpc>
                <a:spcPct val="80000"/>
              </a:lnSpc>
              <a:buFont typeface="Arial" charset="0"/>
              <a:buChar char="•"/>
            </a:pPr>
            <a:r>
              <a:rPr lang="en-US" sz="1000" dirty="0"/>
              <a:t>Q = 7 or 8, and profit = $10.</a:t>
            </a:r>
          </a:p>
          <a:p>
            <a:pPr>
              <a:lnSpc>
                <a:spcPct val="80000"/>
              </a:lnSpc>
            </a:pPr>
            <a:endParaRPr lang="en-US" sz="1000" dirty="0"/>
          </a:p>
          <a:p>
            <a:pPr>
              <a:lnSpc>
                <a:spcPct val="80000"/>
              </a:lnSpc>
            </a:pPr>
            <a:r>
              <a:rPr lang="en-US" sz="1000" dirty="0"/>
              <a:t>Note that firms can’t use this approach since they learn profits </a:t>
            </a:r>
            <a:r>
              <a:rPr lang="en-US" sz="1000" i="1" dirty="0"/>
              <a:t>after </a:t>
            </a:r>
            <a:r>
              <a:rPr lang="en-US" sz="1000" dirty="0"/>
              <a:t>the fact, so we need a profit-maximizing rule.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Recall that in economics, the optimal condition is often setting </a:t>
            </a:r>
            <a:r>
              <a:rPr lang="en-US" b="1" dirty="0"/>
              <a:t>marginal something = marginal something else</a:t>
            </a:r>
            <a:r>
              <a:rPr lang="en-US" dirty="0"/>
              <a:t>.</a:t>
            </a:r>
          </a:p>
          <a:p>
            <a:endParaRPr lang="en-US" dirty="0"/>
          </a:p>
          <a:p>
            <a:r>
              <a:rPr lang="en-US" dirty="0"/>
              <a:t>Marginal analysis:</a:t>
            </a:r>
          </a:p>
          <a:p>
            <a:pPr marL="171450" indent="-171450">
              <a:buFont typeface="Arial" charset="0"/>
              <a:buChar char="•"/>
            </a:pPr>
            <a:r>
              <a:rPr lang="en-US" dirty="0"/>
              <a:t>We are looking at one output unit at a time and inspecting the costs and revenues associated with that one unit of output.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dirty="0"/>
              <a:t>Lecture notes:</a:t>
            </a:r>
          </a:p>
          <a:p>
            <a:endParaRPr lang="en-US" b="1" i="1" dirty="0"/>
          </a:p>
          <a:p>
            <a:r>
              <a:rPr lang="en-US" dirty="0"/>
              <a:t>Recall that in economics, the optimal condition is often setting </a:t>
            </a:r>
            <a:r>
              <a:rPr lang="en-US" b="1" dirty="0"/>
              <a:t>marginal something = marginal something else</a:t>
            </a:r>
            <a:r>
              <a:rPr lang="en-US" dirty="0"/>
              <a:t>.</a:t>
            </a:r>
          </a:p>
          <a:p>
            <a:endParaRPr lang="en-US" dirty="0"/>
          </a:p>
          <a:p>
            <a:r>
              <a:rPr lang="en-US" dirty="0"/>
              <a:t>Marginal analysis:</a:t>
            </a:r>
          </a:p>
          <a:p>
            <a:pPr marL="171450" indent="-171450">
              <a:buFont typeface="Arial" charset="0"/>
              <a:buChar char="•"/>
            </a:pPr>
            <a:r>
              <a:rPr lang="en-US" dirty="0"/>
              <a:t>We are looking at one output unit at a time and inspecting the costs and revenues associated with that one unit of output.</a:t>
            </a:r>
          </a:p>
          <a:p>
            <a:endParaRPr lang="en-US" dirty="0"/>
          </a:p>
          <a:p>
            <a:r>
              <a:rPr lang="en-US" dirty="0"/>
              <a:t>MR never equals MC, so you want to continue producing Q as long as MR &gt; MC.</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r>
              <a:rPr lang="en-US" sz="800" b="1" i="1" dirty="0"/>
              <a:t>Lecture tip:</a:t>
            </a:r>
          </a:p>
          <a:p>
            <a:pPr>
              <a:lnSpc>
                <a:spcPct val="80000"/>
              </a:lnSpc>
            </a:pPr>
            <a:r>
              <a:rPr lang="en-US" sz="1000" dirty="0"/>
              <a:t>Click through to make </a:t>
            </a:r>
            <a:r>
              <a:rPr lang="en-US" sz="1000" b="1" dirty="0"/>
              <a:t>colored transparent rectangles </a:t>
            </a:r>
            <a:r>
              <a:rPr lang="en-US" sz="1000" dirty="0"/>
              <a:t>appear. Explain each rectangle one at a time.</a:t>
            </a:r>
          </a:p>
          <a:p>
            <a:pPr>
              <a:lnSpc>
                <a:spcPct val="80000"/>
              </a:lnSpc>
            </a:pPr>
            <a:endParaRPr lang="en-US" sz="800" dirty="0"/>
          </a:p>
          <a:p>
            <a:pPr>
              <a:lnSpc>
                <a:spcPct val="80000"/>
              </a:lnSpc>
            </a:pPr>
            <a:r>
              <a:rPr lang="en-US" sz="800" dirty="0"/>
              <a:t>First click: </a:t>
            </a:r>
            <a:endParaRPr lang="en-US" sz="1000" dirty="0"/>
          </a:p>
          <a:p>
            <a:pPr marL="171450" indent="-171450">
              <a:lnSpc>
                <a:spcPct val="80000"/>
              </a:lnSpc>
              <a:buFont typeface="Arial" charset="0"/>
              <a:buChar char="•"/>
            </a:pPr>
            <a:r>
              <a:rPr lang="en-US" sz="1000" dirty="0"/>
              <a:t>Shades in MR (green rectangle)</a:t>
            </a:r>
          </a:p>
          <a:p>
            <a:pPr marL="628650" lvl="1" indent="-171450">
              <a:lnSpc>
                <a:spcPct val="80000"/>
              </a:lnSpc>
              <a:buFont typeface="Arial" charset="0"/>
              <a:buChar char="•"/>
            </a:pPr>
            <a:r>
              <a:rPr lang="el-GR" sz="1000" dirty="0"/>
              <a:t>Δ</a:t>
            </a:r>
            <a:r>
              <a:rPr lang="en-US" sz="1000" dirty="0"/>
              <a:t>TR = $10 and </a:t>
            </a:r>
            <a:r>
              <a:rPr lang="en-US" sz="1000" dirty="0">
                <a:latin typeface="Arial" pitchFamily="-107" charset="0"/>
                <a:ea typeface="Arial" pitchFamily="-107" charset="0"/>
                <a:cs typeface="Arial" pitchFamily="-107" charset="0"/>
              </a:rPr>
              <a:t>ΔQ = 1, so ΔMR = $10.</a:t>
            </a:r>
          </a:p>
          <a:p>
            <a:pPr marL="628650" lvl="1" indent="-171450">
              <a:lnSpc>
                <a:spcPct val="80000"/>
              </a:lnSpc>
              <a:buFont typeface="Arial" charset="0"/>
              <a:buChar char="•"/>
            </a:pPr>
            <a:r>
              <a:rPr lang="en-US" sz="1000" dirty="0">
                <a:latin typeface="Arial" pitchFamily="-107" charset="0"/>
                <a:ea typeface="Arial" pitchFamily="-107" charset="0"/>
                <a:cs typeface="Arial" pitchFamily="-107" charset="0"/>
              </a:rPr>
              <a:t>Note that this is just the price.</a:t>
            </a:r>
          </a:p>
          <a:p>
            <a:pPr>
              <a:lnSpc>
                <a:spcPct val="80000"/>
              </a:lnSpc>
            </a:pPr>
            <a:r>
              <a:rPr lang="en-US" sz="1000" dirty="0">
                <a:latin typeface="Arial" pitchFamily="-107" charset="0"/>
                <a:ea typeface="Arial" pitchFamily="-107" charset="0"/>
                <a:cs typeface="Arial" pitchFamily="-107" charset="0"/>
              </a:rPr>
              <a:t>Second click:</a:t>
            </a:r>
            <a:endParaRPr lang="en-US" sz="1000" dirty="0">
              <a:ea typeface="Arial" pitchFamily="-107" charset="0"/>
              <a:cs typeface="Arial" pitchFamily="-107" charset="0"/>
            </a:endParaRPr>
          </a:p>
          <a:p>
            <a:pPr marL="171450" indent="-171450">
              <a:lnSpc>
                <a:spcPct val="80000"/>
              </a:lnSpc>
              <a:buFont typeface="Arial" charset="0"/>
              <a:buChar char="•"/>
            </a:pPr>
            <a:r>
              <a:rPr lang="en-US" sz="1000" dirty="0">
                <a:ea typeface="Arial" pitchFamily="-107" charset="0"/>
                <a:cs typeface="Arial" pitchFamily="-107" charset="0"/>
              </a:rPr>
              <a:t>Shades in MC (red rectangle)</a:t>
            </a:r>
          </a:p>
          <a:p>
            <a:pPr marL="628650" lvl="1" indent="-171450">
              <a:lnSpc>
                <a:spcPct val="80000"/>
              </a:lnSpc>
              <a:buFont typeface="Arial" charset="0"/>
              <a:buChar char="•"/>
            </a:pPr>
            <a:r>
              <a:rPr lang="en-US" sz="1000" dirty="0">
                <a:ea typeface="Arial" pitchFamily="-107" charset="0"/>
                <a:cs typeface="Arial" pitchFamily="-107" charset="0"/>
              </a:rPr>
              <a:t> </a:t>
            </a:r>
            <a:r>
              <a:rPr lang="el-GR" sz="1000" dirty="0"/>
              <a:t>Δ</a:t>
            </a:r>
            <a:r>
              <a:rPr lang="en-US" sz="1000" dirty="0"/>
              <a:t>TC is not the same each time.</a:t>
            </a:r>
          </a:p>
          <a:p>
            <a:pPr marL="628650" lvl="1" indent="-171450">
              <a:lnSpc>
                <a:spcPct val="80000"/>
              </a:lnSpc>
              <a:buFontTx/>
              <a:buChar char="•"/>
            </a:pPr>
            <a:endParaRPr lang="en-US" sz="1000" dirty="0"/>
          </a:p>
          <a:p>
            <a:pPr>
              <a:lnSpc>
                <a:spcPct val="80000"/>
              </a:lnSpc>
            </a:pPr>
            <a:r>
              <a:rPr lang="en-US" sz="1000" dirty="0"/>
              <a:t>Ask students where the firm maximizes profits: </a:t>
            </a:r>
          </a:p>
          <a:p>
            <a:pPr marL="171450" indent="-171450">
              <a:lnSpc>
                <a:spcPct val="80000"/>
              </a:lnSpc>
              <a:buFont typeface="Arial" charset="0"/>
              <a:buChar char="•"/>
            </a:pPr>
            <a:r>
              <a:rPr lang="en-US" sz="1000" dirty="0"/>
              <a:t>Q = 8, MR = MC = 10.</a:t>
            </a:r>
          </a:p>
          <a:p>
            <a:pPr>
              <a:lnSpc>
                <a:spcPct val="80000"/>
              </a:lnSpc>
            </a:pPr>
            <a:endParaRPr lang="en-US" sz="1000" dirty="0"/>
          </a:p>
          <a:p>
            <a:pPr>
              <a:lnSpc>
                <a:spcPct val="80000"/>
              </a:lnSpc>
            </a:pPr>
            <a:r>
              <a:rPr lang="en-US" sz="1000" dirty="0"/>
              <a:t>Ask students if there is another way of stating the MR = MC rule.</a:t>
            </a:r>
          </a:p>
          <a:p>
            <a:pPr marL="171450" indent="-171450">
              <a:lnSpc>
                <a:spcPct val="80000"/>
              </a:lnSpc>
              <a:buFont typeface="Arial" charset="0"/>
              <a:buChar char="•"/>
            </a:pPr>
            <a:r>
              <a:rPr lang="en-US" sz="1000" dirty="0"/>
              <a:t>Marginal profit = 0</a:t>
            </a:r>
          </a:p>
          <a:p>
            <a:pPr>
              <a:lnSpc>
                <a:spcPct val="80000"/>
              </a:lnSpc>
            </a:pPr>
            <a:endParaRPr lang="en-US" sz="1000" dirty="0"/>
          </a:p>
          <a:p>
            <a:pPr>
              <a:lnSpc>
                <a:spcPct val="80000"/>
              </a:lnSpc>
            </a:pPr>
            <a:r>
              <a:rPr lang="en-US" sz="1000" dirty="0"/>
              <a:t>Third click: </a:t>
            </a:r>
          </a:p>
          <a:p>
            <a:pPr marL="171450" indent="-171450">
              <a:lnSpc>
                <a:spcPct val="80000"/>
              </a:lnSpc>
              <a:buFont typeface="Arial" charset="0"/>
              <a:buChar char="•"/>
            </a:pPr>
            <a:r>
              <a:rPr lang="en-US" sz="1000" dirty="0"/>
              <a:t>Rectangle appears around the solution</a:t>
            </a:r>
            <a:endParaRPr lang="en-US" sz="1000" dirty="0">
              <a:ea typeface="Arial" pitchFamily="-107" charset="0"/>
              <a:cs typeface="Arial" pitchFamily="-107" charset="0"/>
            </a:endParaRPr>
          </a:p>
          <a:p>
            <a:pPr>
              <a:lnSpc>
                <a:spcPct val="80000"/>
              </a:lnSpc>
              <a:buFontTx/>
              <a:buChar char="•"/>
            </a:pPr>
            <a:endParaRPr lang="en-US" sz="10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Where does MR = MC come from? Ask students to think about the intuition of producing one more unit.</a:t>
            </a:r>
          </a:p>
          <a:p>
            <a:pPr marL="171450" indent="-171450">
              <a:buFont typeface="Arial" charset="0"/>
              <a:buChar char="•"/>
            </a:pPr>
            <a:r>
              <a:rPr lang="en-US" dirty="0"/>
              <a:t>If MR &gt;MC for producing one more unit, you could increase profit by producing more.</a:t>
            </a:r>
          </a:p>
          <a:p>
            <a:pPr marL="171450" indent="-171450">
              <a:buFont typeface="Arial" charset="0"/>
              <a:buChar char="•"/>
            </a:pPr>
            <a:r>
              <a:rPr lang="en-US" dirty="0"/>
              <a:t>If MC &gt; MR for producing one more unit, doing so will decrease profits.</a:t>
            </a:r>
          </a:p>
          <a:p>
            <a:pPr marL="171450" indent="-171450">
              <a:buFont typeface="Arial" charset="0"/>
              <a:buChar char="•"/>
            </a:pPr>
            <a:r>
              <a:rPr lang="en-US" dirty="0"/>
              <a:t>Therefore, maximize profits where MR = MC.</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r>
              <a:rPr lang="en-US" b="1" i="1" dirty="0"/>
              <a:t>Lecture </a:t>
            </a:r>
            <a:r>
              <a:rPr lang="en-US" b="1" i="1" dirty="0" smtClean="0"/>
              <a:t>tip:</a:t>
            </a:r>
            <a:endParaRPr lang="en-US" b="1" i="1" dirty="0"/>
          </a:p>
          <a:p>
            <a:r>
              <a:rPr lang="en-US" dirty="0"/>
              <a:t>You could note here that another way of stating the profit max rule for perfect competition is P* = MC.</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9.1</a:t>
            </a:r>
          </a:p>
          <a:p>
            <a:endParaRPr lang="en-US" dirty="0"/>
          </a:p>
          <a:p>
            <a:r>
              <a:rPr lang="en-US" b="1" i="1" dirty="0"/>
              <a:t>Lecture notes:</a:t>
            </a:r>
            <a:endParaRPr lang="en-US" dirty="0"/>
          </a:p>
          <a:p>
            <a:endParaRPr lang="en-US" dirty="0"/>
          </a:p>
          <a:p>
            <a:r>
              <a:rPr lang="en-US" dirty="0"/>
              <a:t>The figure starts out with firms’ cost curves. </a:t>
            </a:r>
          </a:p>
          <a:p>
            <a:pPr marL="171450" indent="-171450">
              <a:buFont typeface="Arial" charset="0"/>
              <a:buChar char="•"/>
            </a:pPr>
            <a:r>
              <a:rPr lang="en-US" dirty="0"/>
              <a:t>Review U-shape (</a:t>
            </a:r>
            <a:r>
              <a:rPr lang="en-US" i="1" dirty="0"/>
              <a:t>diminishing returns</a:t>
            </a:r>
            <a:r>
              <a:rPr lang="en-US" dirty="0"/>
              <a:t>)—MC intersects at minimum point of ATC.</a:t>
            </a:r>
          </a:p>
          <a:p>
            <a:endParaRPr lang="en-US" dirty="0"/>
          </a:p>
          <a:p>
            <a:r>
              <a:rPr lang="en-US" dirty="0"/>
              <a:t>First click:</a:t>
            </a:r>
          </a:p>
          <a:p>
            <a:pPr marL="171450" indent="-171450">
              <a:buFont typeface="Arial" charset="0"/>
              <a:buChar char="•"/>
            </a:pPr>
            <a:r>
              <a:rPr lang="en-US" dirty="0"/>
              <a:t>Draws P = MR = $10</a:t>
            </a:r>
          </a:p>
          <a:p>
            <a:endParaRPr lang="en-US" dirty="0"/>
          </a:p>
          <a:p>
            <a:r>
              <a:rPr lang="en-US" dirty="0"/>
              <a:t>Ask students how to show the profit maximizing output.</a:t>
            </a:r>
          </a:p>
          <a:p>
            <a:endParaRPr lang="en-US" dirty="0"/>
          </a:p>
          <a:p>
            <a:r>
              <a:rPr lang="en-US" dirty="0"/>
              <a:t>Second click:</a:t>
            </a:r>
          </a:p>
          <a:p>
            <a:pPr marL="171450" indent="-171450">
              <a:buFont typeface="Arial" charset="0"/>
              <a:buChar char="•"/>
            </a:pPr>
            <a:r>
              <a:rPr lang="en-US" dirty="0"/>
              <a:t>Labels profit max output where P = MR = MC</a:t>
            </a:r>
          </a:p>
          <a:p>
            <a:endParaRPr lang="en-US" dirty="0"/>
          </a:p>
          <a:p>
            <a:r>
              <a:rPr lang="en-US" dirty="0"/>
              <a:t>Ask students whether the firm is making a profit. How do they know?</a:t>
            </a:r>
          </a:p>
          <a:p>
            <a:endParaRPr lang="en-US" dirty="0"/>
          </a:p>
          <a:p>
            <a:r>
              <a:rPr lang="en-US" dirty="0"/>
              <a:t>Third click:</a:t>
            </a:r>
          </a:p>
          <a:p>
            <a:pPr marL="171450" indent="-171450">
              <a:buFont typeface="Arial" charset="0"/>
              <a:buChar char="•"/>
            </a:pPr>
            <a:r>
              <a:rPr lang="en-US" dirty="0"/>
              <a:t>Labels ATC  = $8.75 for Q = 8</a:t>
            </a:r>
          </a:p>
          <a:p>
            <a:r>
              <a:rPr lang="en-US" dirty="0"/>
              <a:t>Fourth click:</a:t>
            </a:r>
          </a:p>
          <a:p>
            <a:pPr marL="171450" indent="-171450">
              <a:buFont typeface="Arial" charset="0"/>
              <a:buChar char="•"/>
            </a:pPr>
            <a:r>
              <a:rPr lang="en-US" dirty="0"/>
              <a:t>Shades in green profit rectangle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On the graph on the previous slide, the firm’s profit is shown as the area of a rectangle:</a:t>
            </a:r>
          </a:p>
          <a:p>
            <a:pPr marL="171450" indent="-171450">
              <a:buFont typeface="Arial" charset="0"/>
              <a:buChar char="•"/>
            </a:pPr>
            <a:r>
              <a:rPr lang="en-US" dirty="0"/>
              <a:t>Q is the width of the rectangle (number of units sold).</a:t>
            </a:r>
          </a:p>
          <a:p>
            <a:pPr marL="171450" indent="-171450">
              <a:buFont typeface="Arial" charset="0"/>
              <a:buChar char="•"/>
            </a:pPr>
            <a:r>
              <a:rPr lang="en-US" dirty="0"/>
              <a:t>P – ATC is the height of the rectangle (average profit per unit).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altLang="en-US" b="1" i="1" dirty="0">
                <a:ea typeface="MS PGothic" charset="-128"/>
              </a:rPr>
              <a:t>Classroom activity: </a:t>
            </a:r>
            <a:r>
              <a:rPr lang="en-US" altLang="en-US" dirty="0">
                <a:ea typeface="MS PGothic" charset="-128"/>
              </a:rPr>
              <a:t>Think-Pair-Share: </a:t>
            </a:r>
            <a:r>
              <a:rPr lang="en-US" altLang="en-US" dirty="0">
                <a:latin typeface="Arial" charset="0"/>
                <a:ea typeface="MS PGothic" charset="-128"/>
              </a:rPr>
              <a:t>The Marginal Cost of Producing More Jelly Beans </a:t>
            </a:r>
            <a:r>
              <a:rPr lang="en-US" altLang="en-US" dirty="0" smtClean="0">
                <a:ea typeface="MS PGothic" charset="-128"/>
              </a:rPr>
              <a:t>(see </a:t>
            </a:r>
            <a:r>
              <a:rPr lang="en-US" altLang="en-US" dirty="0">
                <a:ea typeface="MS PGothic" charset="-128"/>
              </a:rPr>
              <a:t>Tip #338)</a:t>
            </a:r>
          </a:p>
          <a:p>
            <a:pPr marL="171450" indent="-171450">
              <a:buFont typeface="Arial" charset="0"/>
              <a:buChar char="•"/>
              <a:defRPr/>
            </a:pPr>
            <a:r>
              <a:rPr lang="en-US" altLang="en-US" dirty="0">
                <a:ea typeface="MS PGothic" charset="-128"/>
              </a:rPr>
              <a:t>Ask students to get into pairs to discuss the scenario above. </a:t>
            </a:r>
          </a:p>
          <a:p>
            <a:pPr marL="171450" indent="-171450">
              <a:buFont typeface="Arial" charset="0"/>
              <a:buChar char="•"/>
              <a:defRPr/>
            </a:pPr>
            <a:r>
              <a:rPr lang="en-US" altLang="en-US" dirty="0">
                <a:ea typeface="MS PGothic" charset="-128"/>
              </a:rPr>
              <a:t>Then, discuss the following with the class as a whole:</a:t>
            </a:r>
          </a:p>
          <a:p>
            <a:pPr marL="628650" lvl="1" indent="-171450">
              <a:buFont typeface="Arial" charset="0"/>
              <a:buChar char="•"/>
              <a:defRPr/>
            </a:pPr>
            <a:r>
              <a:rPr lang="en-US" altLang="en-US" dirty="0">
                <a:ea typeface="MS PGothic" charset="-128"/>
              </a:rPr>
              <a:t>With 200 cases, TC = $40,000</a:t>
            </a:r>
          </a:p>
          <a:p>
            <a:pPr marL="628650" lvl="1" indent="-171450">
              <a:buFont typeface="Arial" charset="0"/>
              <a:buChar char="•"/>
              <a:defRPr/>
            </a:pPr>
            <a:r>
              <a:rPr lang="en-US" altLang="en-US" dirty="0">
                <a:ea typeface="MS PGothic" charset="-128"/>
              </a:rPr>
              <a:t>With 201 cases, TC = $40,401</a:t>
            </a:r>
          </a:p>
          <a:p>
            <a:pPr marL="628650" lvl="1" indent="-171450">
              <a:buFont typeface="Arial" charset="0"/>
              <a:buChar char="•"/>
              <a:defRPr/>
            </a:pPr>
            <a:r>
              <a:rPr lang="en-US" altLang="en-US" dirty="0">
                <a:ea typeface="MS PGothic" charset="-128"/>
              </a:rPr>
              <a:t>MC of extra case = $401</a:t>
            </a:r>
          </a:p>
          <a:p>
            <a:pPr marL="628650" lvl="1" indent="-171450">
              <a:buFont typeface="Arial" charset="0"/>
              <a:buChar char="•"/>
              <a:defRPr/>
            </a:pPr>
            <a:r>
              <a:rPr lang="en-US" altLang="en-US" dirty="0">
                <a:ea typeface="MS PGothic" charset="-128"/>
              </a:rPr>
              <a:t>Since $350 &lt; $401, do not produce it.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i="1" dirty="0" smtClean="0"/>
              <a:t>Regarding the image on the slide: </a:t>
            </a:r>
            <a:r>
              <a:rPr lang="en-US" dirty="0"/>
              <a:t>Ice Cream Float, which crisscrosses Smith Mountain Lake in Virginia</a:t>
            </a:r>
          </a:p>
          <a:p>
            <a:endParaRPr lang="en-US" b="1" i="1" dirty="0"/>
          </a:p>
          <a:p>
            <a:r>
              <a:rPr lang="en-US" b="1" i="1" dirty="0"/>
              <a:t>Lecture notes:</a:t>
            </a:r>
          </a:p>
          <a:p>
            <a:endParaRPr lang="en-US" dirty="0"/>
          </a:p>
          <a:p>
            <a:r>
              <a:rPr lang="en-US" dirty="0"/>
              <a:t>Another example that you could use in your lecture is:</a:t>
            </a:r>
          </a:p>
          <a:p>
            <a:pPr marL="171450" indent="-171450">
              <a:buFont typeface="Arial" charset="0"/>
              <a:buChar char="•"/>
            </a:pPr>
            <a:r>
              <a:rPr lang="en-US" dirty="0" smtClean="0"/>
              <a:t>Businesses and restaurants in West Yellowstone, Montana, are only open in the winter and summer when many tourists visit Yellowstone </a:t>
            </a:r>
            <a:r>
              <a:rPr lang="en-US" dirty="0"/>
              <a:t>National Park. During the off seasons of fall and spring, the establishments shut down</a:t>
            </a:r>
            <a:r>
              <a:rPr lang="en-US" dirty="0" smtClean="0"/>
              <a:t>.</a:t>
            </a:r>
            <a:endParaRPr lang="en-US" dirty="0"/>
          </a:p>
          <a:p>
            <a:endParaRPr lang="en-US" dirty="0"/>
          </a:p>
          <a:p>
            <a:r>
              <a:rPr lang="en-US" dirty="0"/>
              <a:t>Emphasize that shutting down is NOT the same as going out of business.</a:t>
            </a:r>
          </a:p>
          <a:p>
            <a:endParaRPr lang="en-US" dirty="0"/>
          </a:p>
          <a:p>
            <a:r>
              <a:rPr lang="en-US" dirty="0"/>
              <a:t>Shutting down: </a:t>
            </a:r>
          </a:p>
          <a:p>
            <a:pPr marL="171450" indent="-171450">
              <a:buFont typeface="Arial" charset="0"/>
              <a:buChar char="•"/>
            </a:pPr>
            <a:r>
              <a:rPr lang="en-US" dirty="0"/>
              <a:t>Firm </a:t>
            </a:r>
            <a:r>
              <a:rPr lang="en-US" dirty="0" err="1"/>
              <a:t>doesn</a:t>
            </a:r>
            <a:r>
              <a:rPr lang="ja-JP" altLang="en-US" dirty="0"/>
              <a:t>’</a:t>
            </a:r>
            <a:r>
              <a:rPr lang="en-US" altLang="ja-JP" dirty="0"/>
              <a:t>t open today (or this week).  </a:t>
            </a:r>
          </a:p>
          <a:p>
            <a:pPr marL="171450" indent="-171450">
              <a:buFont typeface="Arial" charset="0"/>
              <a:buChar char="•"/>
            </a:pPr>
            <a:r>
              <a:rPr lang="en-US" altLang="ja-JP" dirty="0"/>
              <a:t>Lights stay off, workers stay home, and the assembly line switch </a:t>
            </a:r>
            <a:r>
              <a:rPr lang="en-US" altLang="ja-JP" dirty="0" err="1"/>
              <a:t>doesn</a:t>
            </a:r>
            <a:r>
              <a:rPr lang="ja-JP" altLang="en-US" dirty="0"/>
              <a:t>’</a:t>
            </a:r>
            <a:r>
              <a:rPr lang="en-US" altLang="ja-JP" dirty="0"/>
              <a:t>t get turned on.  </a:t>
            </a:r>
          </a:p>
          <a:p>
            <a:pPr marL="171450" indent="-171450">
              <a:buFont typeface="Arial" charset="0"/>
              <a:buChar char="•"/>
            </a:pPr>
            <a:r>
              <a:rPr lang="en-US" altLang="ja-JP" dirty="0"/>
              <a:t>Zero output is produced.  </a:t>
            </a:r>
          </a:p>
          <a:p>
            <a:pPr marL="171450" indent="-171450">
              <a:buFont typeface="Arial" charset="0"/>
              <a:buChar char="•"/>
            </a:pPr>
            <a:r>
              <a:rPr lang="en-US" altLang="ja-JP" dirty="0"/>
              <a:t>However, if conditions improve (namely, higher prices for output), the option to </a:t>
            </a:r>
            <a:r>
              <a:rPr lang="ja-JP" altLang="en-US" dirty="0"/>
              <a:t>“</a:t>
            </a:r>
            <a:r>
              <a:rPr lang="en-US" altLang="ja-JP" dirty="0"/>
              <a:t>turn on</a:t>
            </a:r>
            <a:r>
              <a:rPr lang="ja-JP" altLang="en-US" dirty="0"/>
              <a:t>”</a:t>
            </a:r>
            <a:r>
              <a:rPr lang="en-US" altLang="ja-JP" dirty="0"/>
              <a:t> the business again is always possible.</a:t>
            </a:r>
          </a:p>
          <a:p>
            <a:endParaRPr lang="en-US" dirty="0"/>
          </a:p>
          <a:p>
            <a:r>
              <a:rPr lang="en-US" dirty="0"/>
              <a:t>Exiting the industry:  </a:t>
            </a:r>
          </a:p>
          <a:p>
            <a:pPr marL="171450" indent="-171450">
              <a:buFont typeface="Arial" charset="0"/>
              <a:buChar char="•"/>
            </a:pPr>
            <a:r>
              <a:rPr lang="en-US" dirty="0"/>
              <a:t>We completely get out.  </a:t>
            </a:r>
          </a:p>
          <a:p>
            <a:pPr marL="171450" indent="-171450">
              <a:buFont typeface="Arial" charset="0"/>
              <a:buChar char="•"/>
            </a:pPr>
            <a:r>
              <a:rPr lang="en-US" dirty="0"/>
              <a:t>We sell all our equipment, and workers no longer have jobs (and need to find jobs elsewhere).  </a:t>
            </a:r>
          </a:p>
          <a:p>
            <a:pPr marL="171450" indent="-171450">
              <a:buFont typeface="Arial" charset="0"/>
              <a:buChar char="•"/>
            </a:pPr>
            <a:r>
              <a:rPr lang="en-US" dirty="0"/>
              <a:t>I</a:t>
            </a:r>
            <a:r>
              <a:rPr lang="ja-JP" altLang="en-US" dirty="0"/>
              <a:t>’</a:t>
            </a:r>
            <a:r>
              <a:rPr lang="en-US" altLang="ja-JP" dirty="0"/>
              <a:t>m out of the industry</a:t>
            </a:r>
            <a:r>
              <a:rPr lang="en-US" altLang="ja-JP" dirty="0" smtClean="0"/>
              <a:t>.</a:t>
            </a:r>
          </a:p>
          <a:p>
            <a:pPr marL="171450" indent="-171450">
              <a:buFont typeface="Arial" charset="0"/>
              <a:buChar char="•"/>
            </a:pPr>
            <a:endParaRPr lang="en-US" dirty="0" smtClean="0"/>
          </a:p>
          <a:p>
            <a:pPr marL="0" indent="0">
              <a:buFont typeface="Arial" charset="0"/>
              <a:buNone/>
            </a:pPr>
            <a:r>
              <a:rPr lang="en-US" dirty="0" smtClean="0"/>
              <a:t>[Courtesy of Dirk </a:t>
            </a:r>
            <a:r>
              <a:rPr lang="en-US" dirty="0" err="1" smtClean="0"/>
              <a:t>Mateer</a:t>
            </a:r>
            <a:r>
              <a:rPr lang="en-US" dirty="0" smtClean="0"/>
              <a:t>]</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9.2</a:t>
            </a:r>
          </a:p>
          <a:p>
            <a:endParaRPr lang="en-US" b="1" i="1" dirty="0"/>
          </a:p>
          <a:p>
            <a:r>
              <a:rPr lang="en-US" b="1" i="1" dirty="0"/>
              <a:t>Lecture notes:</a:t>
            </a:r>
          </a:p>
          <a:p>
            <a:r>
              <a:rPr lang="en-US" dirty="0"/>
              <a:t>The figure starts with the firm’s cost curves. </a:t>
            </a:r>
          </a:p>
          <a:p>
            <a:endParaRPr lang="en-US" b="1" i="1" dirty="0"/>
          </a:p>
          <a:p>
            <a:r>
              <a:rPr lang="en-US" dirty="0"/>
              <a:t>First click:</a:t>
            </a:r>
          </a:p>
          <a:p>
            <a:pPr marL="171450" indent="-171450">
              <a:buFont typeface="Arial" charset="0"/>
              <a:buChar char="•"/>
            </a:pPr>
            <a:r>
              <a:rPr lang="en-US" dirty="0"/>
              <a:t>Labels min. point of ATC = $2.50 and AVC = $2.00</a:t>
            </a:r>
          </a:p>
          <a:p>
            <a:r>
              <a:rPr lang="en-US" dirty="0"/>
              <a:t>Second click:</a:t>
            </a:r>
          </a:p>
          <a:p>
            <a:pPr marL="171450" indent="-171450">
              <a:buFont typeface="Arial" charset="0"/>
              <a:buChar char="•"/>
            </a:pPr>
            <a:r>
              <a:rPr lang="en-US" dirty="0"/>
              <a:t>Shades in area above min. ATC</a:t>
            </a:r>
          </a:p>
          <a:p>
            <a:pPr marL="628650" lvl="1" indent="-171450">
              <a:buFont typeface="Arial" charset="0"/>
              <a:buChar char="•"/>
            </a:pPr>
            <a:r>
              <a:rPr lang="en-US" dirty="0"/>
              <a:t>If P is above the minimum point on the ATC curve, the firm will make a profit (shown in green).</a:t>
            </a:r>
          </a:p>
          <a:p>
            <a:r>
              <a:rPr lang="en-US" dirty="0"/>
              <a:t>Third click:</a:t>
            </a:r>
          </a:p>
          <a:p>
            <a:pPr marL="171450" indent="-171450">
              <a:buFont typeface="Arial" charset="0"/>
              <a:buChar char="•"/>
            </a:pPr>
            <a:r>
              <a:rPr lang="en-US" dirty="0"/>
              <a:t>Shades in area between ATC and AVC</a:t>
            </a:r>
          </a:p>
          <a:p>
            <a:pPr marL="628650" lvl="1" indent="-171450">
              <a:buFont typeface="Arial" charset="0"/>
              <a:buChar char="•"/>
            </a:pPr>
            <a:r>
              <a:rPr lang="en-US" dirty="0"/>
              <a:t>If P is below min. ATC but above min. AVC, the firm will operate at a loss (shown in yellow).</a:t>
            </a:r>
          </a:p>
          <a:p>
            <a:r>
              <a:rPr lang="en-US" dirty="0"/>
              <a:t>Fourth click:</a:t>
            </a:r>
          </a:p>
          <a:p>
            <a:pPr marL="171450" indent="-171450">
              <a:buFont typeface="Arial" charset="0"/>
              <a:buChar char="•"/>
            </a:pPr>
            <a:r>
              <a:rPr lang="en-US" dirty="0"/>
              <a:t>Shades in area below min AVC</a:t>
            </a:r>
          </a:p>
          <a:p>
            <a:pPr marL="628650" lvl="1" indent="-171450">
              <a:buFont typeface="Arial" charset="0"/>
              <a:buChar char="•"/>
            </a:pPr>
            <a:r>
              <a:rPr lang="en-US" dirty="0"/>
              <a:t>If MR curve is below the min. AVC curve, the firm will temporarily shut down (shown in red).</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a:t>
            </a:r>
            <a:r>
              <a:rPr lang="en-US" b="1" i="1" dirty="0" smtClean="0"/>
              <a:t>tip:</a:t>
            </a:r>
            <a:endParaRPr lang="en-US" b="1" i="1" dirty="0"/>
          </a:p>
          <a:p>
            <a:endParaRPr lang="en-US" dirty="0"/>
          </a:p>
          <a:p>
            <a:r>
              <a:rPr lang="en-US" dirty="0"/>
              <a:t>Explain to students why the firm will still stay open in the short run if it makes an economic loss.</a:t>
            </a:r>
          </a:p>
          <a:p>
            <a:pPr marL="171450" indent="-171450">
              <a:buFont typeface="Arial" charset="0"/>
              <a:buChar char="•"/>
            </a:pPr>
            <a:r>
              <a:rPr lang="en-US" dirty="0"/>
              <a:t>Can cover variable costs and some of its fixed costs</a:t>
            </a:r>
          </a:p>
          <a:p>
            <a:pPr marL="171450" indent="-171450">
              <a:buFont typeface="Arial" charset="0"/>
              <a:buChar char="•"/>
            </a:pPr>
            <a:r>
              <a:rPr lang="en-US" dirty="0"/>
              <a:t>If shut down, would lose all of its fixed costs</a:t>
            </a:r>
          </a:p>
          <a:p>
            <a:pPr marL="171450" indent="-171450">
              <a:buFont typeface="Arial" charset="0"/>
              <a:buChar char="•"/>
            </a:pPr>
            <a:r>
              <a:rPr lang="en-US" dirty="0"/>
              <a:t>So, firm is better off staying open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9.3</a:t>
            </a:r>
          </a:p>
          <a:p>
            <a:endParaRPr lang="en-US" b="1" i="1" dirty="0"/>
          </a:p>
          <a:p>
            <a:r>
              <a:rPr lang="en-US" b="1" i="1" dirty="0"/>
              <a:t>Lecture notes:</a:t>
            </a:r>
            <a:endParaRPr lang="en-US" i="1" dirty="0"/>
          </a:p>
          <a:p>
            <a:endParaRPr lang="en-US" dirty="0"/>
          </a:p>
          <a:p>
            <a:r>
              <a:rPr lang="en-US" dirty="0"/>
              <a:t>We know that the firm will shut down if P &lt; min. AVC (the red area) = $2.00, so Q = 0.</a:t>
            </a:r>
          </a:p>
          <a:p>
            <a:endParaRPr lang="en-US" dirty="0"/>
          </a:p>
          <a:p>
            <a:r>
              <a:rPr lang="en-US" dirty="0"/>
              <a:t>First click:</a:t>
            </a:r>
          </a:p>
          <a:p>
            <a:pPr marL="171450" indent="-171450">
              <a:buFont typeface="Arial" charset="0"/>
              <a:buChar char="•"/>
            </a:pPr>
            <a:r>
              <a:rPr lang="en-US" dirty="0"/>
              <a:t>Draws the vertical portion of the supply curve</a:t>
            </a:r>
          </a:p>
          <a:p>
            <a:pPr marL="628650" lvl="1" indent="-171450">
              <a:buFontTx/>
              <a:buChar char="•"/>
            </a:pPr>
            <a:endParaRPr lang="en-US" dirty="0"/>
          </a:p>
          <a:p>
            <a:r>
              <a:rPr lang="en-US" dirty="0"/>
              <a:t>We know that if P &gt; = min. AVC, the firm’s profit maximizing output is where MR = MC (yellow and green areas).</a:t>
            </a:r>
          </a:p>
          <a:p>
            <a:endParaRPr lang="en-US" dirty="0"/>
          </a:p>
          <a:p>
            <a:r>
              <a:rPr lang="en-US" dirty="0"/>
              <a:t>Second click:</a:t>
            </a:r>
          </a:p>
          <a:p>
            <a:pPr marL="171450" indent="-171450">
              <a:buFont typeface="Arial" charset="0"/>
              <a:buChar char="•"/>
            </a:pPr>
            <a:r>
              <a:rPr lang="en-US" dirty="0"/>
              <a:t>Draws upward-sloping portion of the supply curve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9.4</a:t>
            </a:r>
          </a:p>
          <a:p>
            <a:endParaRPr lang="en-US" dirty="0"/>
          </a:p>
          <a:p>
            <a:r>
              <a:rPr lang="en-US" b="1" i="1" dirty="0"/>
              <a:t>Lecture notes:</a:t>
            </a:r>
            <a:endParaRPr lang="en-US" i="1" dirty="0"/>
          </a:p>
          <a:p>
            <a:endParaRPr lang="en-US" dirty="0"/>
          </a:p>
          <a:p>
            <a:r>
              <a:rPr lang="en-US" dirty="0"/>
              <a:t>In the long run, a firm will not operate if it cannot cover its total costs.</a:t>
            </a:r>
          </a:p>
          <a:p>
            <a:pPr marL="171450" indent="-171450">
              <a:buFont typeface="Arial" charset="0"/>
              <a:buChar char="•"/>
            </a:pPr>
            <a:r>
              <a:rPr lang="en-US" dirty="0"/>
              <a:t>If P &lt; min. ATC, Q = 0.</a:t>
            </a:r>
          </a:p>
          <a:p>
            <a:pPr>
              <a:buFontTx/>
              <a:buChar char="•"/>
            </a:pPr>
            <a:endParaRPr lang="en-US" dirty="0"/>
          </a:p>
          <a:p>
            <a:r>
              <a:rPr lang="en-US" dirty="0"/>
              <a:t>First click:</a:t>
            </a:r>
          </a:p>
          <a:p>
            <a:pPr marL="171450" lvl="1" indent="-171450">
              <a:buFontTx/>
              <a:buChar char="•"/>
            </a:pPr>
            <a:r>
              <a:rPr lang="en-US" dirty="0"/>
              <a:t>Draws the vertical portion of the supply curve</a:t>
            </a:r>
          </a:p>
          <a:p>
            <a:pPr marL="171450" lvl="1" indent="-171450"/>
            <a:endParaRPr lang="en-US" dirty="0"/>
          </a:p>
          <a:p>
            <a:pPr marL="171450" lvl="1" indent="-171450"/>
            <a:r>
              <a:rPr lang="en-US" dirty="0"/>
              <a:t>If P &gt; = min. ATC, firm’s supply curve and MC curve are the same.</a:t>
            </a:r>
          </a:p>
          <a:p>
            <a:pPr marL="171450" lvl="1" indent="-171450"/>
            <a:endParaRPr lang="en-US" dirty="0"/>
          </a:p>
          <a:p>
            <a:pPr marL="171450" lvl="1" indent="-171450"/>
            <a:r>
              <a:rPr lang="en-US" dirty="0"/>
              <a:t>Second click:</a:t>
            </a:r>
          </a:p>
          <a:p>
            <a:pPr marL="171450" lvl="1" indent="-171450">
              <a:buFontTx/>
              <a:buChar char="•"/>
            </a:pPr>
            <a:r>
              <a:rPr lang="en-US" dirty="0"/>
              <a:t>Draws the upward-sloping portion of the MC curve</a:t>
            </a:r>
          </a:p>
          <a:p>
            <a:pPr>
              <a:buFontTx/>
              <a:buChar char="•"/>
            </a:pPr>
            <a:endParaRPr lang="en-US" dirty="0"/>
          </a:p>
          <a:p>
            <a:r>
              <a:rPr lang="en-US" dirty="0"/>
              <a:t>In the long run, all costs are variable costs.</a:t>
            </a:r>
          </a:p>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a:lstStyle/>
          <a:p>
            <a:r>
              <a:rPr lang="en-US" b="1" i="1"/>
              <a:t>Lecture notes:</a:t>
            </a:r>
          </a:p>
          <a:p>
            <a:r>
              <a:rPr lang="en-US"/>
              <a:t>Ask students what they think the firm should do if P = min. ATC.</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At this point, you could discuss the stadium story from the text:</a:t>
            </a:r>
          </a:p>
          <a:p>
            <a:pPr marL="171450" indent="-171450">
              <a:buFont typeface="Arial" charset="0"/>
              <a:buChar char="•"/>
            </a:pPr>
            <a:r>
              <a:rPr lang="en-US" dirty="0"/>
              <a:t>Three Rivers Stadium in Pittsburgh and Veteran</a:t>
            </a:r>
            <a:r>
              <a:rPr lang="ja-JP" altLang="en-US" dirty="0"/>
              <a:t>’</a:t>
            </a:r>
            <a:r>
              <a:rPr lang="en-US" altLang="ja-JP" dirty="0"/>
              <a:t>s Stadium in Philadelphia were built in the early 1970s. </a:t>
            </a:r>
          </a:p>
          <a:p>
            <a:pPr marL="171450" indent="-171450">
              <a:buFont typeface="Arial" charset="0"/>
              <a:buChar char="•"/>
            </a:pPr>
            <a:r>
              <a:rPr lang="en-US" altLang="ja-JP" dirty="0"/>
              <a:t>They were multiuse facilities for both football and baseball, each with an expected lifespan of 60 or more years. </a:t>
            </a:r>
          </a:p>
          <a:p>
            <a:pPr marL="171450" indent="-171450">
              <a:buFont typeface="Arial" charset="0"/>
              <a:buChar char="•"/>
            </a:pPr>
            <a:r>
              <a:rPr lang="en-US" altLang="ja-JP" dirty="0"/>
              <a:t>Both were replaced after 2000.</a:t>
            </a:r>
            <a:endParaRPr lang="en-US" dirty="0"/>
          </a:p>
          <a:p>
            <a:pPr marL="171450" indent="-171450">
              <a:buFont typeface="Arial" charset="0"/>
              <a:buChar char="•"/>
            </a:pPr>
            <a:r>
              <a:rPr lang="en-US" dirty="0"/>
              <a:t>Critics of new stadiums argued that demolishing old stadiums was a waste; they were thinking that sunk costs mattered.</a:t>
            </a:r>
          </a:p>
          <a:p>
            <a:pPr marL="171450" indent="-171450">
              <a:buFont typeface="Arial" charset="0"/>
              <a:buChar char="•"/>
            </a:pPr>
            <a:r>
              <a:rPr lang="en-US" dirty="0"/>
              <a:t>But the new stadiums generated more revenue than the old stadiums did.</a:t>
            </a:r>
          </a:p>
          <a:p>
            <a:pPr>
              <a:buFontTx/>
              <a:buChar char="•"/>
            </a:pPr>
            <a:endParaRPr lang="en-US" dirty="0"/>
          </a:p>
          <a:p>
            <a:r>
              <a:rPr lang="en-US" dirty="0"/>
              <a:t>Correct analysis—compare:</a:t>
            </a:r>
          </a:p>
          <a:p>
            <a:pPr marL="171450" indent="-171450">
              <a:buFont typeface="Arial" charset="0"/>
              <a:buChar char="•"/>
            </a:pPr>
            <a:r>
              <a:rPr lang="en-US" dirty="0"/>
              <a:t>Benefit of new stadium: </a:t>
            </a:r>
          </a:p>
          <a:p>
            <a:pPr marL="628650" lvl="1" indent="-171450">
              <a:buFont typeface="Arial" charset="0"/>
              <a:buChar char="•"/>
            </a:pPr>
            <a:r>
              <a:rPr lang="en-US" dirty="0"/>
              <a:t>The </a:t>
            </a:r>
            <a:r>
              <a:rPr lang="en-US" b="1" dirty="0"/>
              <a:t>additional </a:t>
            </a:r>
            <a:r>
              <a:rPr lang="en-US" dirty="0"/>
              <a:t>revenue of the new stadium</a:t>
            </a:r>
          </a:p>
          <a:p>
            <a:pPr marL="171450" indent="-171450">
              <a:buFont typeface="Arial" charset="0"/>
              <a:buChar char="•"/>
            </a:pPr>
            <a:r>
              <a:rPr lang="en-US" dirty="0"/>
              <a:t>Cost of demolishing old stadium plus the cost of constructing the new one</a:t>
            </a:r>
          </a:p>
          <a:p>
            <a:pPr>
              <a:buFontTx/>
              <a:buChar char="•"/>
            </a:pPr>
            <a:endParaRPr lang="en-US" dirty="0"/>
          </a:p>
          <a:p>
            <a:r>
              <a:rPr lang="en-US" dirty="0"/>
              <a:t>If benefits &gt; costs, build the new stadium.</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endParaRPr lang="en-US" dirty="0"/>
          </a:p>
          <a:p>
            <a:r>
              <a:rPr lang="en-US" i="1" dirty="0"/>
              <a:t>The clip mentioned on the slide can be found in the Interactive Instructor’s Guide. Access the direct link by clicking the icon in the PowerPoint above. </a:t>
            </a:r>
          </a:p>
          <a:p>
            <a:endParaRPr lang="en-US" dirty="0"/>
          </a:p>
          <a:p>
            <a:r>
              <a:rPr lang="en-US" dirty="0"/>
              <a:t>The key concepts covered in this clip are:</a:t>
            </a:r>
          </a:p>
          <a:p>
            <a:pPr marL="171450" indent="-171450">
              <a:buFont typeface="Arial" charset="0"/>
              <a:buChar char="•"/>
            </a:pPr>
            <a:r>
              <a:rPr lang="en-US" dirty="0"/>
              <a:t>Sunk cost</a:t>
            </a:r>
          </a:p>
          <a:p>
            <a:pPr marL="171450" indent="-171450">
              <a:buFont typeface="Arial" charset="0"/>
              <a:buChar char="•"/>
            </a:pPr>
            <a:r>
              <a:rPr lang="en-US" dirty="0"/>
              <a:t>Irrational behavior</a:t>
            </a:r>
          </a:p>
          <a:p>
            <a:endParaRPr lang="en-US" dirty="0"/>
          </a:p>
          <a:p>
            <a:r>
              <a:rPr lang="en-US" dirty="0"/>
              <a:t>Follow up the clip by asking students: How does the clip illustrate the sunk-cost fallacy?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60000"/>
              </a:lnSpc>
            </a:pPr>
            <a:r>
              <a:rPr lang="en-US" sz="1100" b="1" i="1" dirty="0"/>
              <a:t>Image: </a:t>
            </a:r>
            <a:r>
              <a:rPr lang="en-US" sz="1100" dirty="0"/>
              <a:t>Figure 8.2B</a:t>
            </a:r>
            <a:endParaRPr lang="en-US" sz="1100" b="1" i="1" dirty="0"/>
          </a:p>
          <a:p>
            <a:pPr>
              <a:lnSpc>
                <a:spcPct val="60000"/>
              </a:lnSpc>
            </a:pPr>
            <a:endParaRPr lang="en-US" sz="1100" b="1" i="1" dirty="0"/>
          </a:p>
          <a:p>
            <a:pPr>
              <a:lnSpc>
                <a:spcPct val="60000"/>
              </a:lnSpc>
            </a:pPr>
            <a:r>
              <a:rPr lang="en-US" sz="1100" b="1" i="1" dirty="0"/>
              <a:t>Lecture </a:t>
            </a:r>
            <a:r>
              <a:rPr lang="en-US" sz="1100" b="1" i="1" dirty="0" smtClean="0"/>
              <a:t>tip:</a:t>
            </a:r>
            <a:endParaRPr lang="en-US" sz="1100" b="1" i="1" dirty="0"/>
          </a:p>
          <a:p>
            <a:pPr>
              <a:lnSpc>
                <a:spcPct val="60000"/>
              </a:lnSpc>
            </a:pPr>
            <a:endParaRPr lang="en-US" sz="1100" b="1" i="1" dirty="0"/>
          </a:p>
          <a:p>
            <a:pPr>
              <a:lnSpc>
                <a:spcPct val="60000"/>
              </a:lnSpc>
            </a:pPr>
            <a:r>
              <a:rPr lang="en-US" sz="1100" dirty="0"/>
              <a:t>It may be helpful to do a quick review of the cost curve diagram before getting into this chapter. Review the following points:</a:t>
            </a:r>
          </a:p>
          <a:p>
            <a:pPr marL="171450" indent="-171450">
              <a:lnSpc>
                <a:spcPct val="60000"/>
              </a:lnSpc>
              <a:buFont typeface="Arial" charset="0"/>
              <a:buChar char="•"/>
            </a:pPr>
            <a:r>
              <a:rPr lang="en-US" sz="1100" dirty="0"/>
              <a:t>Diminishing returns and U-shaped MC </a:t>
            </a:r>
            <a:r>
              <a:rPr lang="en-US" sz="1100" dirty="0" smtClean="0"/>
              <a:t>curve</a:t>
            </a:r>
          </a:p>
          <a:p>
            <a:pPr marL="171450" indent="-171450">
              <a:lnSpc>
                <a:spcPct val="60000"/>
              </a:lnSpc>
              <a:buFont typeface="Arial" charset="0"/>
              <a:buChar char="•"/>
            </a:pPr>
            <a:r>
              <a:rPr lang="en-US" sz="1100" dirty="0" smtClean="0"/>
              <a:t>MC </a:t>
            </a:r>
            <a:r>
              <a:rPr lang="en-US" sz="1100" dirty="0"/>
              <a:t>intersects AVC and ATC at </a:t>
            </a:r>
            <a:r>
              <a:rPr lang="en-US" sz="1100" dirty="0" smtClean="0"/>
              <a:t>minimum</a:t>
            </a:r>
            <a:endParaRPr lang="en-US" sz="1100" dirty="0"/>
          </a:p>
          <a:p>
            <a:pPr marL="171450" indent="-171450">
              <a:lnSpc>
                <a:spcPct val="60000"/>
              </a:lnSpc>
              <a:buFont typeface="Arial" charset="0"/>
              <a:buChar char="•"/>
            </a:pPr>
            <a:r>
              <a:rPr lang="en-US" sz="1100" dirty="0" smtClean="0"/>
              <a:t>Marginal </a:t>
            </a:r>
            <a:r>
              <a:rPr lang="en-US" sz="1100" dirty="0"/>
              <a:t>leads average</a:t>
            </a:r>
          </a:p>
          <a:p>
            <a:pPr>
              <a:lnSpc>
                <a:spcPct val="80000"/>
              </a:lnSpc>
            </a:pPr>
            <a:endParaRPr lang="en-US" sz="11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a:t>
            </a:r>
            <a:r>
              <a:rPr lang="en-US" altLang="ja-JP" b="1" i="1" dirty="0" smtClean="0"/>
              <a:t>Slide</a:t>
            </a:r>
            <a:endParaRPr lang="en-US" altLang="ja-JP" b="1" i="1" dirty="0"/>
          </a:p>
          <a:p>
            <a:endParaRPr lang="en-US" dirty="0"/>
          </a:p>
          <a:p>
            <a:r>
              <a:rPr lang="en-US" dirty="0"/>
              <a:t>This is an example of a sunk cost:</a:t>
            </a:r>
          </a:p>
          <a:p>
            <a:pPr marL="171450" indent="-171450">
              <a:buFont typeface="Arial" charset="0"/>
              <a:buChar char="•"/>
            </a:pPr>
            <a:r>
              <a:rPr lang="en-US" dirty="0"/>
              <a:t>Since you can</a:t>
            </a:r>
            <a:r>
              <a:rPr lang="ja-JP" altLang="en-US" dirty="0"/>
              <a:t>’</a:t>
            </a:r>
            <a:r>
              <a:rPr lang="en-US" altLang="ja-JP" dirty="0"/>
              <a:t>t get that 15 minutes back, it is a sunk cost and you should not consider it when deciding whether to move to another line.</a:t>
            </a:r>
          </a:p>
          <a:p>
            <a:pPr marL="171450" indent="-171450">
              <a:buFont typeface="Arial" charset="0"/>
              <a:buChar char="•"/>
            </a:pPr>
            <a:r>
              <a:rPr lang="en-US" altLang="ja-JP" dirty="0"/>
              <a:t>If you would be better off getting out of line and going to the empty restaurant, but the fact that you have already waited in line for 15 minutes is preventing you from switching, that </a:t>
            </a:r>
            <a:r>
              <a:rPr lang="en-US" altLang="ja-JP" b="1" dirty="0"/>
              <a:t>IS</a:t>
            </a:r>
            <a:r>
              <a:rPr lang="en-US" altLang="ja-JP" dirty="0"/>
              <a:t> the sunk-cost fallacy.</a:t>
            </a:r>
          </a:p>
          <a:p>
            <a:endParaRPr lang="en-US" altLang="ja-JP" b="1" dirty="0"/>
          </a:p>
          <a:p>
            <a:r>
              <a:rPr lang="en-US" altLang="ja-JP" i="1" dirty="0"/>
              <a:t>Be careful here, though.  </a:t>
            </a:r>
          </a:p>
          <a:p>
            <a:pPr marL="171450" indent="-171450">
              <a:buFont typeface="Arial" charset="0"/>
              <a:buChar char="•"/>
            </a:pPr>
            <a:r>
              <a:rPr lang="en-US" altLang="ja-JP" dirty="0"/>
              <a:t>If the MB (really good food) is greater than the MC of waiting in line (perhaps 20 MORE minutes), then staying in line is a good decision.</a:t>
            </a:r>
          </a:p>
          <a:p>
            <a:pPr marL="171450" indent="-171450">
              <a:buFont typeface="Arial" charset="0"/>
              <a:buChar char="•"/>
            </a:pPr>
            <a:r>
              <a:rPr lang="en-US" altLang="ja-JP" dirty="0"/>
              <a:t>Therefore, this IS NOT an example of the sunk-cost fallacy</a:t>
            </a:r>
            <a:r>
              <a:rPr lang="en-US" altLang="ja-JP" dirty="0" smtClean="0"/>
              <a:t>.</a:t>
            </a:r>
          </a:p>
          <a:p>
            <a:pPr marL="171450" indent="-171450">
              <a:buFont typeface="Arial" charset="0"/>
              <a:buChar char="•"/>
            </a:pPr>
            <a:endParaRPr lang="en-US" dirty="0" smtClean="0"/>
          </a:p>
          <a:p>
            <a:pPr marL="0" indent="0">
              <a:buFont typeface="Arial" charset="0"/>
              <a:buNone/>
            </a:pPr>
            <a:r>
              <a:rPr lang="en-US" dirty="0" smtClean="0"/>
              <a:t>[© 20th Century Fox. All rights reserved/courtesy Everett Collection]</a:t>
            </a:r>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99331"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a:t>
            </a:r>
            <a:r>
              <a:rPr lang="en-US" altLang="ja-JP" b="1" i="1" dirty="0" smtClean="0"/>
              <a:t>Slide</a:t>
            </a:r>
            <a:endParaRPr lang="en-US" altLang="ja-JP" b="1" i="1" dirty="0"/>
          </a:p>
          <a:p>
            <a:endParaRPr lang="en-US" dirty="0"/>
          </a:p>
          <a:p>
            <a:r>
              <a:rPr lang="en-US" dirty="0"/>
              <a:t>Once again, you cannot get that semester back (time or money). If transferring to State is a good idea at the margin for the next four to five years, you should transfer, even if your credits from Tech don</a:t>
            </a:r>
            <a:r>
              <a:rPr lang="ja-JP" altLang="en-US" dirty="0"/>
              <a:t>’</a:t>
            </a:r>
            <a:r>
              <a:rPr lang="en-US" altLang="ja-JP" dirty="0"/>
              <a:t>t!</a:t>
            </a:r>
          </a:p>
          <a:p>
            <a:endParaRPr lang="en-US" dirty="0"/>
          </a:p>
          <a:p>
            <a:r>
              <a:rPr lang="en-US" dirty="0"/>
              <a:t>Other examples can include:</a:t>
            </a:r>
          </a:p>
          <a:p>
            <a:pPr marL="171450" indent="-171450">
              <a:buFont typeface="Arial" charset="0"/>
              <a:buChar char="•"/>
            </a:pPr>
            <a:r>
              <a:rPr lang="en-US" dirty="0"/>
              <a:t>You are sitting in a bad movie but decide to stay since you have already paid $10 for a ticket.</a:t>
            </a:r>
          </a:p>
          <a:p>
            <a:pPr marL="171450" indent="-171450">
              <a:buFont typeface="Arial" charset="0"/>
              <a:buChar char="•"/>
            </a:pPr>
            <a:r>
              <a:rPr lang="en-US" dirty="0"/>
              <a:t>At a breakfast buffet, some people say they will eat as much as they can since they want to get their money’s worth</a:t>
            </a:r>
            <a:r>
              <a:rPr lang="en-US" dirty="0" smtClean="0"/>
              <a:t>.</a:t>
            </a:r>
          </a:p>
          <a:p>
            <a:pPr marL="171450" indent="-171450">
              <a:buFont typeface="Arial" charset="0"/>
              <a:buChar char="•"/>
            </a:pPr>
            <a:endParaRPr lang="en-US" dirty="0" smtClean="0"/>
          </a:p>
          <a:p>
            <a:pPr marL="0" indent="0">
              <a:buFont typeface="Arial" charset="0"/>
              <a:buNone/>
            </a:pPr>
            <a:r>
              <a:rPr lang="en-US" dirty="0" smtClean="0"/>
              <a:t>[© DreamWorks/Courtesy Everett Collection]</a:t>
            </a:r>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i="1"/>
              <a:t>Clicker question</a:t>
            </a:r>
          </a:p>
          <a:p>
            <a:r>
              <a:rPr lang="en-US"/>
              <a:t>Correct answer: D, produce more output.</a:t>
            </a:r>
          </a:p>
          <a:p>
            <a:endParaRPr lang="en-US"/>
          </a:p>
          <a:p>
            <a:r>
              <a:rPr lang="en-US"/>
              <a:t>The marginal analysis says to produce until MR = MC. If MR &gt; MC, it means you could be making more profits by making more sandwiches.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p>
          <a:p>
            <a:r>
              <a:rPr lang="en-US" dirty="0"/>
              <a:t>Correct answer: D, produce at the output level where MR = MC.</a:t>
            </a:r>
          </a:p>
          <a:p>
            <a:endParaRPr lang="en-US" dirty="0"/>
          </a:p>
          <a:p>
            <a:r>
              <a:rPr lang="en-US" dirty="0"/>
              <a:t>Here, the firm can cover</a:t>
            </a:r>
            <a:r>
              <a:rPr lang="en-US" i="1" dirty="0"/>
              <a:t> all </a:t>
            </a:r>
            <a:r>
              <a:rPr lang="en-US" dirty="0"/>
              <a:t>VC and </a:t>
            </a:r>
            <a:r>
              <a:rPr lang="en-US" i="1" dirty="0"/>
              <a:t>part</a:t>
            </a:r>
            <a:r>
              <a:rPr lang="en-US" dirty="0"/>
              <a:t> of FC (better to cover part of your FC than </a:t>
            </a:r>
            <a:r>
              <a:rPr lang="en-US" i="1" dirty="0"/>
              <a:t>none</a:t>
            </a:r>
            <a:r>
              <a:rPr lang="en-US" dirty="0"/>
              <a:t> of your FC).</a:t>
            </a:r>
          </a:p>
          <a:p>
            <a:pPr marL="171450" indent="-171450">
              <a:buFont typeface="Arial" charset="0"/>
              <a:buChar char="•"/>
            </a:pPr>
            <a:r>
              <a:rPr lang="en-US" dirty="0"/>
              <a:t>Note that a competitive firm cannot raise the price because of the existence of perfect substitutes.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r>
              <a:rPr lang="en-US" b="1" i="1" dirty="0"/>
              <a:t>Clicker question:</a:t>
            </a:r>
          </a:p>
          <a:p>
            <a:r>
              <a:rPr lang="en-US" dirty="0"/>
              <a:t>Correct answer: C, Price &lt; min. (AVC).</a:t>
            </a:r>
          </a:p>
          <a:p>
            <a:endParaRPr lang="en-US" dirty="0"/>
          </a:p>
          <a:p>
            <a:r>
              <a:rPr lang="en-US" dirty="0"/>
              <a:t>This answer is the </a:t>
            </a:r>
            <a:r>
              <a:rPr lang="ja-JP" altLang="en-US" dirty="0"/>
              <a:t>“</a:t>
            </a:r>
            <a:r>
              <a:rPr lang="en-US" altLang="ja-JP" dirty="0"/>
              <a:t>shut down point.</a:t>
            </a:r>
            <a:r>
              <a:rPr lang="ja-JP" altLang="en-US" dirty="0"/>
              <a:t>”</a:t>
            </a:r>
            <a:r>
              <a:rPr lang="en-US" altLang="ja-JP" dirty="0"/>
              <a:t> The minimum of the AVC gives us the boundary price of when it</a:t>
            </a:r>
            <a:r>
              <a:rPr lang="ja-JP" altLang="en-US" dirty="0"/>
              <a:t>’</a:t>
            </a:r>
            <a:r>
              <a:rPr lang="en-US" altLang="ja-JP" dirty="0"/>
              <a:t>s best to produce or shut down. If you can</a:t>
            </a:r>
            <a:r>
              <a:rPr lang="ja-JP" altLang="en-US" dirty="0"/>
              <a:t>’</a:t>
            </a:r>
            <a:r>
              <a:rPr lang="en-US" altLang="ja-JP" dirty="0"/>
              <a:t>t even cover your variable expenses, it is best to shut down.</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The main points here are:</a:t>
            </a:r>
          </a:p>
          <a:p>
            <a:pPr marL="171450" indent="-171450">
              <a:buFont typeface="Arial" charset="0"/>
              <a:buChar char="•"/>
            </a:pPr>
            <a:r>
              <a:rPr lang="en-US" dirty="0"/>
              <a:t>A firm maximizes profits where MR = MC.</a:t>
            </a:r>
          </a:p>
          <a:p>
            <a:pPr marL="171450" indent="-171450">
              <a:buFont typeface="Arial" charset="0"/>
              <a:buChar char="•"/>
            </a:pPr>
            <a:r>
              <a:rPr lang="en-US" dirty="0"/>
              <a:t>Since the firm is a price taker, P = MR.</a:t>
            </a:r>
          </a:p>
          <a:p>
            <a:pPr marL="171450" indent="-171450">
              <a:buFont typeface="Arial" charset="0"/>
              <a:buChar char="•"/>
            </a:pPr>
            <a:r>
              <a:rPr lang="en-US" dirty="0"/>
              <a:t>But to determine price, we need to derive the market supply curve.</a:t>
            </a:r>
          </a:p>
          <a:p>
            <a:pPr>
              <a:buFontTx/>
              <a:buChar char="•"/>
            </a:pP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9.5</a:t>
            </a:r>
          </a:p>
          <a:p>
            <a:endParaRPr lang="en-US" dirty="0"/>
          </a:p>
          <a:p>
            <a:r>
              <a:rPr lang="en-US" b="1" i="1" dirty="0"/>
              <a:t>Lecture notes:</a:t>
            </a:r>
          </a:p>
          <a:p>
            <a:endParaRPr lang="en-US" dirty="0"/>
          </a:p>
          <a:p>
            <a:r>
              <a:rPr lang="en-US" dirty="0"/>
              <a:t>The figure starts with MC curves for Mr. Plow and the Plow King. Explain that the market supply curve is the sum (</a:t>
            </a:r>
            <a:r>
              <a:rPr lang="en-US" i="1" dirty="0"/>
              <a:t>horizonta</a:t>
            </a:r>
            <a:r>
              <a:rPr lang="en-US" dirty="0"/>
              <a:t>l) of each firm’s supply curve.</a:t>
            </a:r>
          </a:p>
          <a:p>
            <a:pPr marL="171450" indent="-171450">
              <a:buFont typeface="Arial" charset="0"/>
              <a:buChar char="•"/>
            </a:pPr>
            <a:r>
              <a:rPr lang="en-US" dirty="0"/>
              <a:t>At each price, add up the quantity supplied by Mr. Plow and the Plow King.</a:t>
            </a:r>
          </a:p>
          <a:p>
            <a:pPr>
              <a:buFontTx/>
              <a:buChar char="•"/>
            </a:pPr>
            <a:endParaRPr lang="en-US" dirty="0"/>
          </a:p>
          <a:p>
            <a:r>
              <a:rPr lang="en-US" dirty="0"/>
              <a:t>First click:</a:t>
            </a:r>
          </a:p>
          <a:p>
            <a:pPr marL="171450" indent="-171450">
              <a:buFont typeface="Arial" charset="0"/>
              <a:buChar char="•"/>
            </a:pPr>
            <a:r>
              <a:rPr lang="en-US" dirty="0"/>
              <a:t>At a price of $10, Mr. Plow plows eight driveways.</a:t>
            </a:r>
          </a:p>
          <a:p>
            <a:r>
              <a:rPr lang="en-US" dirty="0"/>
              <a:t>Second click:</a:t>
            </a:r>
          </a:p>
          <a:p>
            <a:pPr marL="171450" indent="-171450">
              <a:buFont typeface="Arial" charset="0"/>
              <a:buChar char="•"/>
            </a:pPr>
            <a:r>
              <a:rPr lang="en-US" dirty="0"/>
              <a:t>At a price of $10, Plow King plows 20 driveways.</a:t>
            </a:r>
          </a:p>
          <a:p>
            <a:r>
              <a:rPr lang="en-US" dirty="0"/>
              <a:t>Third click:</a:t>
            </a:r>
          </a:p>
          <a:p>
            <a:pPr marL="171450" indent="-171450">
              <a:buFont typeface="Arial" charset="0"/>
              <a:buChar char="•"/>
            </a:pPr>
            <a:r>
              <a:rPr lang="en-US" dirty="0"/>
              <a:t>So at a price of $10, the two of them together plow 28 driveways.</a:t>
            </a:r>
          </a:p>
          <a:p>
            <a:r>
              <a:rPr lang="en-US" dirty="0"/>
              <a:t>Fourth click:</a:t>
            </a:r>
          </a:p>
          <a:p>
            <a:pPr marL="171450" indent="-171450">
              <a:buFont typeface="Arial" charset="0"/>
              <a:buChar char="•"/>
            </a:pPr>
            <a:r>
              <a:rPr lang="en-US" dirty="0"/>
              <a:t>Draws out the total supply curve</a:t>
            </a:r>
          </a:p>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endParaRPr lang="en-US" dirty="0"/>
          </a:p>
          <a:p>
            <a:endParaRPr lang="en-US" dirty="0"/>
          </a:p>
          <a:p>
            <a:r>
              <a:rPr lang="en-US" dirty="0"/>
              <a:t>Profits act as simple signals telling firms what to do.</a:t>
            </a:r>
          </a:p>
          <a:p>
            <a:endParaRPr lang="en-US" dirty="0"/>
          </a:p>
          <a:p>
            <a:r>
              <a:rPr lang="en-US" dirty="0"/>
              <a:t>For an example of a signal, think of a </a:t>
            </a:r>
            <a:r>
              <a:rPr lang="en-US" b="1" dirty="0"/>
              <a:t>stoplight</a:t>
            </a:r>
            <a:r>
              <a:rPr lang="en-US" dirty="0"/>
              <a:t>.</a:t>
            </a:r>
          </a:p>
          <a:p>
            <a:pPr marL="171450" indent="-171450">
              <a:buFont typeface="Arial" charset="0"/>
              <a:buChar char="•"/>
            </a:pPr>
            <a:r>
              <a:rPr lang="en-US" dirty="0"/>
              <a:t>If firms are earning a positive profit:</a:t>
            </a:r>
          </a:p>
          <a:p>
            <a:pPr marL="628650" lvl="1" indent="-171450">
              <a:buFont typeface="Arial" charset="0"/>
              <a:buChar char="•"/>
            </a:pPr>
            <a:r>
              <a:rPr lang="en-US" dirty="0"/>
              <a:t>Existing firms expand production, and new firms enter.</a:t>
            </a:r>
          </a:p>
          <a:p>
            <a:pPr marL="628650" lvl="1" indent="-171450">
              <a:buFont typeface="Arial" charset="0"/>
              <a:buChar char="•"/>
            </a:pPr>
            <a:r>
              <a:rPr lang="en-US" dirty="0"/>
              <a:t>Additional supply, pushed down price, and profits fall.</a:t>
            </a:r>
          </a:p>
          <a:p>
            <a:pPr marL="171450" indent="-171450">
              <a:buFont typeface="Arial" charset="0"/>
              <a:buChar char="•"/>
            </a:pPr>
            <a:r>
              <a:rPr lang="en-US" dirty="0"/>
              <a:t>If firms are earning a negative profit:</a:t>
            </a:r>
          </a:p>
          <a:p>
            <a:pPr marL="628650" lvl="1" indent="-171450">
              <a:buFont typeface="Arial" charset="0"/>
              <a:buChar char="•"/>
            </a:pPr>
            <a:r>
              <a:rPr lang="en-US" dirty="0"/>
              <a:t>Existing firms cut back on production, and some firms exit.</a:t>
            </a:r>
          </a:p>
          <a:p>
            <a:pPr marL="628650" lvl="1" indent="-171450">
              <a:buFont typeface="Arial" charset="0"/>
              <a:buChar char="•"/>
            </a:pPr>
            <a:r>
              <a:rPr lang="en-US" dirty="0"/>
              <a:t>Less supply leads to higher prices, and losses get smaller.</a:t>
            </a:r>
          </a:p>
          <a:p>
            <a:endParaRPr lang="en-US" dirty="0"/>
          </a:p>
          <a:p>
            <a:r>
              <a:rPr lang="en-US" dirty="0"/>
              <a:t>In the long run, all firms earn zero economic profit.</a:t>
            </a:r>
          </a:p>
          <a:p>
            <a:endParaRPr lang="en-US" dirty="0"/>
          </a:p>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 </a:t>
            </a:r>
            <a:r>
              <a:rPr lang="en-US" sz="1200" i="1" kern="1200" dirty="0" smtClean="0">
                <a:solidFill>
                  <a:schemeClr val="tx1"/>
                </a:solidFill>
                <a:effectLst/>
                <a:latin typeface="+mn-lt"/>
                <a:ea typeface="MS PGothic" pitchFamily="34" charset="-128"/>
                <a:cs typeface="MS PGothic" pitchFamily="34" charset="-128"/>
              </a:rPr>
              <a:t>Click to reveal the answer: </a:t>
            </a:r>
            <a:r>
              <a:rPr lang="en-US" sz="1200" b="1" kern="1200" dirty="0" smtClean="0">
                <a:solidFill>
                  <a:schemeClr val="tx1"/>
                </a:solidFill>
                <a:effectLst/>
                <a:latin typeface="+mn-lt"/>
                <a:ea typeface="MS PGothic" pitchFamily="34" charset="-128"/>
                <a:cs typeface="MS PGothic" pitchFamily="34" charset="-128"/>
              </a:rPr>
              <a:t>Short Run</a:t>
            </a:r>
            <a:endParaRPr lang="en-US" sz="1200" kern="120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9475143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 </a:t>
            </a:r>
            <a:r>
              <a:rPr lang="en-US" sz="1200" i="1" kern="1200" dirty="0" smtClean="0">
                <a:solidFill>
                  <a:schemeClr val="tx1"/>
                </a:solidFill>
                <a:effectLst/>
                <a:latin typeface="+mn-lt"/>
                <a:ea typeface="MS PGothic" pitchFamily="34" charset="-128"/>
                <a:cs typeface="MS PGothic" pitchFamily="34" charset="-128"/>
              </a:rPr>
              <a:t>Click to reveal the answer: </a:t>
            </a:r>
            <a:r>
              <a:rPr lang="en-US" sz="1200" b="1" kern="1200" dirty="0" smtClean="0">
                <a:solidFill>
                  <a:schemeClr val="tx1"/>
                </a:solidFill>
                <a:effectLst/>
                <a:latin typeface="+mn-lt"/>
                <a:ea typeface="MS PGothic" pitchFamily="34" charset="-128"/>
                <a:cs typeface="MS PGothic" pitchFamily="34" charset="-128"/>
              </a:rPr>
              <a:t>Short Run</a:t>
            </a:r>
            <a:endParaRPr lang="en-US" sz="1200" kern="120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43533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a:lstStyle/>
          <a:p>
            <a:r>
              <a:rPr lang="en-US" b="1" i="1"/>
              <a:t>Lecture notes:</a:t>
            </a:r>
          </a:p>
          <a:p>
            <a:r>
              <a:rPr lang="en-US"/>
              <a:t>When you get to the last point on the slide, review why long-run costs initially fall as scale increases and eventually increase as scale gets very large.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 </a:t>
            </a:r>
            <a:r>
              <a:rPr lang="en-US" sz="1200" i="1" kern="1200" dirty="0" smtClean="0">
                <a:solidFill>
                  <a:schemeClr val="tx1"/>
                </a:solidFill>
                <a:effectLst/>
                <a:latin typeface="+mn-lt"/>
                <a:ea typeface="MS PGothic" pitchFamily="34" charset="-128"/>
                <a:cs typeface="MS PGothic" pitchFamily="34" charset="-128"/>
              </a:rPr>
              <a:t>Click to reveal the answer: </a:t>
            </a:r>
            <a:r>
              <a:rPr lang="en-US" sz="1200" b="1" kern="1200" dirty="0" smtClean="0">
                <a:solidFill>
                  <a:schemeClr val="tx1"/>
                </a:solidFill>
                <a:effectLst/>
                <a:latin typeface="+mn-lt"/>
                <a:ea typeface="MS PGothic" pitchFamily="34" charset="-128"/>
                <a:cs typeface="MS PGothic" pitchFamily="34" charset="-128"/>
              </a:rPr>
              <a:t>Long Run</a:t>
            </a:r>
            <a:endParaRPr lang="en-US" sz="1200" kern="120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1509790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 </a:t>
            </a:r>
            <a:r>
              <a:rPr lang="en-US" sz="1200" i="1" kern="1200" dirty="0" smtClean="0">
                <a:solidFill>
                  <a:schemeClr val="tx1"/>
                </a:solidFill>
                <a:effectLst/>
                <a:latin typeface="+mn-lt"/>
                <a:ea typeface="MS PGothic" pitchFamily="34" charset="-128"/>
                <a:cs typeface="MS PGothic" pitchFamily="34" charset="-128"/>
              </a:rPr>
              <a:t>Click to reveal the answer: </a:t>
            </a:r>
            <a:r>
              <a:rPr lang="en-US" sz="1200" b="1" kern="1200" dirty="0" smtClean="0">
                <a:solidFill>
                  <a:schemeClr val="tx1"/>
                </a:solidFill>
                <a:effectLst/>
                <a:latin typeface="+mn-lt"/>
                <a:ea typeface="MS PGothic" pitchFamily="34" charset="-128"/>
                <a:cs typeface="MS PGothic" pitchFamily="34" charset="-128"/>
              </a:rPr>
              <a:t>Short Run</a:t>
            </a:r>
            <a:endParaRPr lang="en-US" sz="1200" kern="120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15942302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i="1" kern="1200" dirty="0" smtClean="0">
                <a:solidFill>
                  <a:schemeClr val="tx1"/>
                </a:solidFill>
                <a:effectLst/>
                <a:latin typeface="+mn-lt"/>
                <a:ea typeface="MS PGothic" pitchFamily="34" charset="-128"/>
                <a:cs typeface="MS PGothic" pitchFamily="34" charset="-128"/>
              </a:rPr>
              <a:t>Lecture tip: </a:t>
            </a:r>
            <a:r>
              <a:rPr lang="en-US" sz="1200" i="1" kern="1200" dirty="0" smtClean="0">
                <a:solidFill>
                  <a:schemeClr val="tx1"/>
                </a:solidFill>
                <a:effectLst/>
                <a:latin typeface="+mn-lt"/>
                <a:ea typeface="MS PGothic" pitchFamily="34" charset="-128"/>
                <a:cs typeface="MS PGothic" pitchFamily="34" charset="-128"/>
              </a:rPr>
              <a:t>Click to reveal the answer: </a:t>
            </a:r>
            <a:r>
              <a:rPr lang="en-US" sz="1200" b="1" kern="1200" dirty="0" smtClean="0">
                <a:solidFill>
                  <a:schemeClr val="tx1"/>
                </a:solidFill>
                <a:effectLst/>
                <a:latin typeface="+mn-lt"/>
                <a:ea typeface="MS PGothic" pitchFamily="34" charset="-128"/>
                <a:cs typeface="MS PGothic" pitchFamily="34" charset="-128"/>
              </a:rPr>
              <a:t>Either/both long and short run</a:t>
            </a:r>
            <a:endParaRPr lang="en-US" sz="1200" kern="1200" dirty="0" smtClean="0">
              <a:solidFill>
                <a:schemeClr val="tx1"/>
              </a:solidFill>
              <a:effectLst/>
              <a:latin typeface="+mn-lt"/>
              <a:ea typeface="MS PGothic" pitchFamily="34" charset="-128"/>
              <a:cs typeface="MS PGothic" pitchFamily="34" charset="-128"/>
            </a:endParaRPr>
          </a:p>
          <a:p>
            <a:endParaRPr lang="en-US" dirty="0"/>
          </a:p>
        </p:txBody>
      </p:sp>
    </p:spTree>
    <p:extLst>
      <p:ext uri="{BB962C8B-B14F-4D97-AF65-F5344CB8AC3E}">
        <p14:creationId xmlns:p14="http://schemas.microsoft.com/office/powerpoint/2010/main" val="17532589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pPr>
            <a:r>
              <a:rPr lang="en-US" b="1" i="1" dirty="0"/>
              <a:t>Image: </a:t>
            </a:r>
            <a:r>
              <a:rPr lang="en-US" dirty="0"/>
              <a:t>Animated Figure 9.6</a:t>
            </a:r>
          </a:p>
          <a:p>
            <a:pPr>
              <a:lnSpc>
                <a:spcPct val="90000"/>
              </a:lnSpc>
            </a:pPr>
            <a:endParaRPr lang="en-US" dirty="0"/>
          </a:p>
          <a:p>
            <a:pPr>
              <a:lnSpc>
                <a:spcPct val="90000"/>
              </a:lnSpc>
            </a:pPr>
            <a:r>
              <a:rPr lang="en-US" b="1" i="1" dirty="0"/>
              <a:t>Lecture notes:</a:t>
            </a:r>
            <a:endParaRPr lang="en-US" dirty="0"/>
          </a:p>
          <a:p>
            <a:pPr>
              <a:lnSpc>
                <a:spcPct val="90000"/>
              </a:lnSpc>
            </a:pPr>
            <a:endParaRPr lang="en-US" dirty="0"/>
          </a:p>
          <a:p>
            <a:pPr>
              <a:lnSpc>
                <a:spcPct val="90000"/>
              </a:lnSpc>
            </a:pPr>
            <a:r>
              <a:rPr lang="en-US" dirty="0"/>
              <a:t>The figure starts with a typical firm’s cost curves on the left side, and the market on the right side.</a:t>
            </a:r>
          </a:p>
          <a:p>
            <a:pPr>
              <a:lnSpc>
                <a:spcPct val="90000"/>
              </a:lnSpc>
            </a:pPr>
            <a:endParaRPr lang="en-US" dirty="0"/>
          </a:p>
          <a:p>
            <a:pPr>
              <a:lnSpc>
                <a:spcPct val="90000"/>
              </a:lnSpc>
            </a:pPr>
            <a:r>
              <a:rPr lang="en-US" dirty="0"/>
              <a:t>First click:</a:t>
            </a:r>
          </a:p>
          <a:p>
            <a:pPr marL="171450" indent="-171450">
              <a:lnSpc>
                <a:spcPct val="90000"/>
              </a:lnSpc>
              <a:buFont typeface="Arial" charset="0"/>
              <a:buChar char="•"/>
            </a:pPr>
            <a:r>
              <a:rPr lang="en-US" dirty="0"/>
              <a:t>Draws P = min. ATC</a:t>
            </a:r>
          </a:p>
          <a:p>
            <a:pPr>
              <a:lnSpc>
                <a:spcPct val="90000"/>
              </a:lnSpc>
            </a:pPr>
            <a:r>
              <a:rPr lang="en-US" dirty="0"/>
              <a:t>Second click:</a:t>
            </a:r>
          </a:p>
          <a:p>
            <a:pPr marL="171450" indent="-171450">
              <a:lnSpc>
                <a:spcPct val="90000"/>
              </a:lnSpc>
              <a:buFont typeface="Arial" charset="0"/>
              <a:buChar char="•"/>
            </a:pPr>
            <a:r>
              <a:rPr lang="en-US" dirty="0"/>
              <a:t>To maximize profits, the firm produces where P = MR = MC: Q</a:t>
            </a:r>
            <a:r>
              <a:rPr lang="en-US" baseline="-25000" dirty="0"/>
              <a:t>1</a:t>
            </a:r>
          </a:p>
          <a:p>
            <a:pPr>
              <a:lnSpc>
                <a:spcPct val="90000"/>
              </a:lnSpc>
            </a:pPr>
            <a:r>
              <a:rPr lang="en-US" dirty="0"/>
              <a:t>Third click: </a:t>
            </a:r>
          </a:p>
          <a:p>
            <a:pPr marL="171450" indent="-171450">
              <a:lnSpc>
                <a:spcPct val="90000"/>
              </a:lnSpc>
              <a:buFont typeface="Arial" charset="0"/>
              <a:buChar char="•"/>
            </a:pPr>
            <a:r>
              <a:rPr lang="en-US" dirty="0"/>
              <a:t>Shades in area above and below min. ATC</a:t>
            </a:r>
          </a:p>
          <a:p>
            <a:pPr marL="171450" indent="-171450">
              <a:lnSpc>
                <a:spcPct val="90000"/>
              </a:lnSpc>
              <a:buFont typeface="Arial" charset="0"/>
              <a:buChar char="•"/>
            </a:pPr>
            <a:r>
              <a:rPr lang="en-US" dirty="0"/>
              <a:t>At all prices above P, firms will earn a profit (the green shaded area), and at all prices below P, firms will experience a loss (the red shaded area). </a:t>
            </a:r>
          </a:p>
          <a:p>
            <a:pPr marL="171450" indent="-171450">
              <a:lnSpc>
                <a:spcPct val="90000"/>
              </a:lnSpc>
              <a:buFont typeface="Arial" charset="0"/>
              <a:buChar char="•"/>
            </a:pPr>
            <a:r>
              <a:rPr lang="en-US" dirty="0"/>
              <a:t>Zero economic profit occurs at only one price, and that price is the lowest point of the ATC curve.</a:t>
            </a:r>
          </a:p>
          <a:p>
            <a:pPr>
              <a:lnSpc>
                <a:spcPct val="90000"/>
              </a:lnSpc>
            </a:pPr>
            <a:r>
              <a:rPr lang="en-US" dirty="0"/>
              <a:t>Fourth click: </a:t>
            </a:r>
          </a:p>
          <a:p>
            <a:pPr marL="171450" indent="-171450">
              <a:lnSpc>
                <a:spcPct val="90000"/>
              </a:lnSpc>
              <a:buFont typeface="Arial" charset="0"/>
              <a:buChar char="•"/>
            </a:pPr>
            <a:r>
              <a:rPr lang="en-US" dirty="0"/>
              <a:t>Draws long-run market supply curve</a:t>
            </a:r>
          </a:p>
          <a:p>
            <a:pPr marL="171450" indent="-171450">
              <a:lnSpc>
                <a:spcPct val="90000"/>
              </a:lnSpc>
              <a:buFont typeface="Arial" charset="0"/>
              <a:buChar char="•"/>
            </a:pPr>
            <a:r>
              <a:rPr lang="en-US" dirty="0"/>
              <a:t>Supply curve in panel (b) must be a horizontal line at P. </a:t>
            </a:r>
          </a:p>
          <a:p>
            <a:pPr marL="628650" lvl="1" indent="-171450">
              <a:lnSpc>
                <a:spcPct val="90000"/>
              </a:lnSpc>
              <a:buFont typeface="Arial" charset="0"/>
              <a:buChar char="•"/>
            </a:pPr>
            <a:r>
              <a:rPr lang="en-US" dirty="0"/>
              <a:t>If P &gt; min. ATC, firms would enter, supply would increase, and this would force the price back down to P. </a:t>
            </a:r>
          </a:p>
          <a:p>
            <a:pPr marL="628650" lvl="1" indent="-171450">
              <a:lnSpc>
                <a:spcPct val="90000"/>
              </a:lnSpc>
              <a:buFont typeface="Arial" charset="0"/>
              <a:buChar char="•"/>
            </a:pPr>
            <a:r>
              <a:rPr lang="en-US" dirty="0"/>
              <a:t>If P &lt; min. ATC, firms would exit, supply would decrease, and this would force the price up to P. </a:t>
            </a:r>
          </a:p>
          <a:p>
            <a:pPr marL="628650" lvl="1" indent="-171450">
              <a:lnSpc>
                <a:spcPct val="90000"/>
              </a:lnSpc>
              <a:buFont typeface="Arial" charset="0"/>
              <a:buChar char="•"/>
            </a:pPr>
            <a:r>
              <a:rPr lang="en-US" dirty="0"/>
              <a:t>Since we know that these adjustments will have time to take place in the long run, the long-run supply curve must also be equal to P in order to satisfy the demand that exists at this price.</a:t>
            </a:r>
          </a:p>
          <a:p>
            <a:pPr>
              <a:lnSpc>
                <a:spcPct val="90000"/>
              </a:lnSpc>
            </a:pPr>
            <a:endParaRPr lang="en-US" dirty="0" smtClean="0"/>
          </a:p>
          <a:p>
            <a:pPr>
              <a:lnSpc>
                <a:spcPct val="90000"/>
              </a:lnSpc>
            </a:pPr>
            <a:r>
              <a:rPr lang="en-US" dirty="0" smtClean="0"/>
              <a:t>[top: © Judy Ledbetter/</a:t>
            </a:r>
            <a:r>
              <a:rPr lang="en-US" dirty="0" err="1" smtClean="0"/>
              <a:t>iStockphoto.com</a:t>
            </a:r>
            <a:r>
              <a:rPr lang="en-US" dirty="0" smtClean="0"/>
              <a:t>; bottom: © </a:t>
            </a:r>
            <a:r>
              <a:rPr lang="en-US" dirty="0" err="1" smtClean="0"/>
              <a:t>adrian</a:t>
            </a:r>
            <a:r>
              <a:rPr lang="en-US" dirty="0" smtClean="0"/>
              <a:t> </a:t>
            </a:r>
            <a:r>
              <a:rPr lang="en-US" dirty="0" err="1" smtClean="0"/>
              <a:t>beesley</a:t>
            </a:r>
            <a:r>
              <a:rPr lang="en-US" dirty="0" smtClean="0"/>
              <a:t>/</a:t>
            </a:r>
            <a:r>
              <a:rPr lang="en-US" dirty="0" err="1" smtClean="0"/>
              <a:t>iStockphoto.com</a:t>
            </a:r>
            <a:r>
              <a:rPr lang="en-US" dirty="0" smtClean="0"/>
              <a:t>]</a:t>
            </a:r>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If you run your own business, you are covering:</a:t>
            </a:r>
          </a:p>
          <a:p>
            <a:pPr marL="171450" indent="-171450">
              <a:buFont typeface="Arial" charset="0"/>
              <a:buChar char="•"/>
            </a:pPr>
            <a:r>
              <a:rPr lang="en-US" dirty="0"/>
              <a:t>Opportunity cost of your time: </a:t>
            </a:r>
          </a:p>
          <a:p>
            <a:pPr marL="628650" lvl="1" indent="-171450">
              <a:buFont typeface="Arial" charset="0"/>
              <a:buChar char="•"/>
            </a:pPr>
            <a:r>
              <a:rPr lang="en-US" dirty="0"/>
              <a:t>Salary you could have earned instead of running your own business</a:t>
            </a:r>
          </a:p>
          <a:p>
            <a:pPr marL="171450" indent="-171450">
              <a:buFont typeface="Arial" charset="0"/>
              <a:buChar char="•"/>
            </a:pPr>
            <a:r>
              <a:rPr lang="en-US" dirty="0"/>
              <a:t>Opportunity cost of next best alternative investment.</a:t>
            </a:r>
          </a:p>
          <a:p>
            <a:endParaRPr lang="en-US" dirty="0"/>
          </a:p>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0"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pPr marL="171450" indent="-171450">
              <a:buFont typeface="Arial" charset="0"/>
              <a:buChar char="•"/>
            </a:pPr>
            <a:endParaRPr lang="en-US" b="1" i="1" dirty="0"/>
          </a:p>
          <a:p>
            <a:pPr marL="171450" indent="-171450">
              <a:buFont typeface="Arial" charset="0"/>
              <a:buChar char="•"/>
            </a:pPr>
            <a:r>
              <a:rPr lang="en-US" dirty="0"/>
              <a:t>Mr. Plow has $25,000 in total revenue.</a:t>
            </a:r>
          </a:p>
          <a:p>
            <a:pPr marL="171450" indent="-171450">
              <a:buFont typeface="Arial" charset="0"/>
              <a:buChar char="•"/>
            </a:pPr>
            <a:r>
              <a:rPr lang="en-US" dirty="0"/>
              <a:t>Given $10,000 in explicit costs, Mr. Plow’s accounting profit is $15,000.</a:t>
            </a:r>
          </a:p>
          <a:p>
            <a:pPr marL="171450" indent="-171450">
              <a:buFont typeface="Arial" charset="0"/>
              <a:buChar char="•"/>
            </a:pPr>
            <a:r>
              <a:rPr lang="en-US" dirty="0"/>
              <a:t>But he has $15,000 in implicit costs, which includes his foregone salary and what he could earn if he invested $50,000 elsewhere.</a:t>
            </a:r>
          </a:p>
          <a:p>
            <a:pPr marL="171450" indent="-171450">
              <a:buFont typeface="Arial" charset="0"/>
              <a:buChar char="•"/>
            </a:pPr>
            <a:r>
              <a:rPr lang="en-US" dirty="0"/>
              <a:t>Therefore, his economic profit is zero.</a:t>
            </a:r>
          </a:p>
          <a:p>
            <a:endParaRPr lang="en-US" dirty="0"/>
          </a:p>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Slide</a:t>
            </a:r>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dirty="0"/>
          </a:p>
          <a:p>
            <a:r>
              <a:rPr lang="en-US" dirty="0"/>
              <a:t>The key concepts covered in this slide are: </a:t>
            </a:r>
          </a:p>
          <a:p>
            <a:pPr marL="171450" indent="-171450">
              <a:buFont typeface="Arial" charset="0"/>
              <a:buChar char="•"/>
            </a:pPr>
            <a:r>
              <a:rPr lang="en-US" dirty="0"/>
              <a:t>Competitive markets</a:t>
            </a:r>
          </a:p>
          <a:p>
            <a:pPr marL="171450" indent="-171450">
              <a:buFont typeface="Arial" charset="0"/>
              <a:buChar char="•"/>
            </a:pPr>
            <a:r>
              <a:rPr lang="en-US" dirty="0"/>
              <a:t>Entry and exit</a:t>
            </a:r>
          </a:p>
          <a:p>
            <a:pPr marL="171450" indent="-171450">
              <a:buFont typeface="Arial" charset="0"/>
              <a:buChar char="•"/>
            </a:pPr>
            <a:r>
              <a:rPr lang="en-US" dirty="0"/>
              <a:t>Game theory</a:t>
            </a:r>
          </a:p>
          <a:p>
            <a:pPr marL="171450" indent="-171450">
              <a:buFont typeface="Arial" charset="0"/>
              <a:buChar char="•"/>
            </a:pPr>
            <a:r>
              <a:rPr lang="en-US" dirty="0"/>
              <a:t>Prisoners’ dilemma</a:t>
            </a:r>
          </a:p>
          <a:p>
            <a:endParaRPr lang="en-US" dirty="0"/>
          </a:p>
          <a:p>
            <a:r>
              <a:rPr lang="en-US" dirty="0"/>
              <a:t>You can follow up this clip by asking students the following question:</a:t>
            </a:r>
          </a:p>
          <a:p>
            <a:pPr marL="171450" indent="-171450">
              <a:buFont typeface="Arial" charset="0"/>
              <a:buChar char="•"/>
            </a:pPr>
            <a:r>
              <a:rPr lang="en-US" dirty="0"/>
              <a:t>How do the falling prices described in the clip affect the ability of the firms in the market to make a profit?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9.7</a:t>
            </a:r>
          </a:p>
          <a:p>
            <a:endParaRPr lang="en-US" dirty="0"/>
          </a:p>
          <a:p>
            <a:r>
              <a:rPr lang="en-US" b="1" i="1" dirty="0"/>
              <a:t>Lecture notes:</a:t>
            </a:r>
          </a:p>
          <a:p>
            <a:r>
              <a:rPr lang="en-US" dirty="0"/>
              <a:t>Over the next three slides, we will see how the market adjusts to the long-run equilibrium.</a:t>
            </a:r>
          </a:p>
          <a:p>
            <a:endParaRPr lang="en-US" dirty="0"/>
          </a:p>
          <a:p>
            <a:r>
              <a:rPr lang="en-US" dirty="0"/>
              <a:t>We will start by looking at the firm operating in the long run:</a:t>
            </a:r>
          </a:p>
          <a:p>
            <a:pPr marL="171450" indent="-171450">
              <a:buFont typeface="Arial" charset="0"/>
              <a:buChar char="•"/>
            </a:pPr>
            <a:r>
              <a:rPr lang="en-US" dirty="0"/>
              <a:t>Panel A represents a typical firm in the market. </a:t>
            </a:r>
          </a:p>
          <a:p>
            <a:pPr marL="171450" indent="-171450">
              <a:buFont typeface="Arial" charset="0"/>
              <a:buChar char="•"/>
            </a:pPr>
            <a:r>
              <a:rPr lang="en-US" dirty="0"/>
              <a:t>Panel B depicts the entire market.</a:t>
            </a:r>
          </a:p>
          <a:p>
            <a:endParaRPr lang="en-US" dirty="0"/>
          </a:p>
          <a:p>
            <a:r>
              <a:rPr lang="en-US" dirty="0"/>
              <a:t>First click:</a:t>
            </a:r>
          </a:p>
          <a:p>
            <a:pPr marL="171450" indent="-171450">
              <a:buFont typeface="Arial" charset="0"/>
              <a:buChar char="•"/>
            </a:pPr>
            <a:r>
              <a:rPr lang="en-US" dirty="0"/>
              <a:t>The price in the market occurs where the demand and supply curves intersect.</a:t>
            </a:r>
          </a:p>
          <a:p>
            <a:r>
              <a:rPr lang="en-US" dirty="0"/>
              <a:t>Second click:</a:t>
            </a:r>
          </a:p>
          <a:p>
            <a:pPr marL="171450" indent="-171450">
              <a:buFont typeface="Arial" charset="0"/>
              <a:buChar char="•"/>
            </a:pPr>
            <a:r>
              <a:rPr lang="en-US" dirty="0"/>
              <a:t>The firm takes this price as given and maximizes profits by producing where P = MC.</a:t>
            </a:r>
          </a:p>
          <a:p>
            <a:pPr marL="171450" indent="-171450">
              <a:buFont typeface="Arial" charset="0"/>
              <a:buChar char="•"/>
            </a:pPr>
            <a:r>
              <a:rPr lang="en-US" dirty="0"/>
              <a:t>This produces q</a:t>
            </a:r>
            <a:r>
              <a:rPr lang="en-US" baseline="-25000" dirty="0"/>
              <a:t>1</a:t>
            </a:r>
            <a:r>
              <a:rPr lang="en-US" dirty="0"/>
              <a:t>.</a:t>
            </a:r>
          </a:p>
          <a:p>
            <a:pPr marL="171450" indent="-171450">
              <a:buFont typeface="Arial" charset="0"/>
              <a:buChar char="•"/>
            </a:pPr>
            <a:r>
              <a:rPr lang="en-US" dirty="0"/>
              <a:t>Since the firm is producing at min ATC, the firm’s economic profit is equal to zero.</a:t>
            </a:r>
          </a:p>
          <a:p>
            <a:r>
              <a:rPr lang="en-US" dirty="0"/>
              <a:t>Third click:</a:t>
            </a:r>
          </a:p>
          <a:p>
            <a:pPr marL="171450" indent="-171450">
              <a:buFont typeface="Arial" charset="0"/>
              <a:buChar char="•"/>
            </a:pPr>
            <a:r>
              <a:rPr lang="en-US" dirty="0"/>
              <a:t>Total market output is Q</a:t>
            </a:r>
            <a:r>
              <a:rPr lang="en-US" baseline="-25000" dirty="0"/>
              <a:t>1</a:t>
            </a:r>
            <a:r>
              <a:rPr lang="en-US" dirty="0"/>
              <a:t>.</a:t>
            </a:r>
          </a:p>
          <a:p>
            <a:pPr marL="171450" indent="-171450">
              <a:buFont typeface="Arial" charset="0"/>
              <a:buChar char="•"/>
            </a:pPr>
            <a:r>
              <a:rPr lang="en-US" dirty="0"/>
              <a:t>If all the firms are the same, Q</a:t>
            </a:r>
            <a:r>
              <a:rPr lang="en-US" baseline="-25000" dirty="0"/>
              <a:t>1</a:t>
            </a:r>
            <a:r>
              <a:rPr lang="en-US" dirty="0"/>
              <a:t> = N x q</a:t>
            </a:r>
            <a:r>
              <a:rPr lang="en-US" baseline="-25000" dirty="0"/>
              <a:t>1</a:t>
            </a:r>
            <a:r>
              <a:rPr lang="en-US" dirty="0"/>
              <a:t>.</a:t>
            </a:r>
          </a:p>
          <a:p>
            <a:r>
              <a:rPr lang="en-US" dirty="0"/>
              <a:t>Fourth click:</a:t>
            </a:r>
          </a:p>
          <a:p>
            <a:pPr marL="171450" indent="-171450">
              <a:buFont typeface="Arial" charset="0"/>
              <a:buChar char="•"/>
            </a:pPr>
            <a:r>
              <a:rPr lang="en-US" dirty="0"/>
              <a:t>In long-run equilibrium, S</a:t>
            </a:r>
            <a:r>
              <a:rPr lang="en-US" baseline="-25000" dirty="0"/>
              <a:t>SR</a:t>
            </a:r>
            <a:r>
              <a:rPr lang="en-US" dirty="0"/>
              <a:t> and D</a:t>
            </a:r>
            <a:r>
              <a:rPr lang="en-US" baseline="-25000" dirty="0"/>
              <a:t>SR</a:t>
            </a:r>
            <a:r>
              <a:rPr lang="en-US" dirty="0"/>
              <a:t> intersect along S</a:t>
            </a:r>
            <a:r>
              <a:rPr lang="en-US" baseline="-25000" dirty="0"/>
              <a:t>LR.</a:t>
            </a:r>
            <a:endParaRPr lang="en-US" dirty="0"/>
          </a:p>
          <a:p>
            <a:pPr>
              <a:buFontTx/>
              <a:buChar char="•"/>
            </a:pPr>
            <a:endParaRPr lang="en-US" dirty="0"/>
          </a:p>
          <a:p>
            <a:r>
              <a:rPr lang="en-US" dirty="0"/>
              <a:t>In this situation, since firms all earn zero economic profit, there is no incentive for firms to enter or exit.</a:t>
            </a:r>
          </a:p>
          <a:p>
            <a:endParaRPr lang="en-US" dirty="0"/>
          </a:p>
          <a:p>
            <a:r>
              <a:rPr lang="en-US" dirty="0"/>
              <a:t>But what would happen if the short-run equilibrium price was above or below S</a:t>
            </a:r>
            <a:r>
              <a:rPr lang="en-US" baseline="-25000" dirty="0"/>
              <a:t>LR</a:t>
            </a:r>
            <a:r>
              <a:rPr lang="en-US" dirty="0"/>
              <a:t>?</a:t>
            </a:r>
          </a:p>
          <a:p>
            <a:endParaRPr lang="en-US" dirty="0"/>
          </a:p>
          <a:p>
            <a:r>
              <a:rPr lang="en-US" dirty="0"/>
              <a:t>Fifth click:</a:t>
            </a:r>
          </a:p>
          <a:p>
            <a:pPr marL="171450" indent="-171450">
              <a:buFont typeface="Arial" charset="0"/>
              <a:buChar char="•"/>
            </a:pPr>
            <a:r>
              <a:rPr lang="en-US" dirty="0"/>
              <a:t>If the P &gt; min. ATC, firms earn an economic profit, so new firms would enter.</a:t>
            </a:r>
          </a:p>
          <a:p>
            <a:r>
              <a:rPr lang="en-US" dirty="0"/>
              <a:t>Sixth click:</a:t>
            </a:r>
          </a:p>
          <a:p>
            <a:pPr marL="171450" indent="-171450">
              <a:buFont typeface="Arial" charset="0"/>
              <a:buChar char="•"/>
            </a:pPr>
            <a:r>
              <a:rPr lang="en-US" dirty="0"/>
              <a:t>If the P &lt; min. ATC, firms earn an economic loss, so firms would exit.</a:t>
            </a:r>
          </a:p>
          <a:p>
            <a:endParaRPr lang="en-US" dirty="0"/>
          </a:p>
          <a:p>
            <a:pPr>
              <a:buFontTx/>
              <a:buChar char="•"/>
            </a:pPr>
            <a:endParaRPr lang="en-US" dirty="0"/>
          </a:p>
          <a:p>
            <a:pPr>
              <a:buFontTx/>
              <a:buChar char="•"/>
            </a:pPr>
            <a:endParaRPr lang="en-US" dirty="0"/>
          </a:p>
          <a:p>
            <a:endParaRPr lang="en-US" dirty="0"/>
          </a:p>
          <a:p>
            <a:endParaRPr lang="en-US" dirty="0"/>
          </a:p>
          <a:p>
            <a:endParaRPr lang="en-US" b="1" dirty="0"/>
          </a:p>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9.8</a:t>
            </a:r>
          </a:p>
          <a:p>
            <a:endParaRPr lang="en-US" dirty="0"/>
          </a:p>
          <a:p>
            <a:r>
              <a:rPr lang="en-US" b="1" i="1" dirty="0"/>
              <a:t>Lecture notes:</a:t>
            </a:r>
          </a:p>
          <a:p>
            <a:endParaRPr lang="en-US" b="1" dirty="0"/>
          </a:p>
          <a:p>
            <a:r>
              <a:rPr lang="en-US" dirty="0"/>
              <a:t>First click:</a:t>
            </a:r>
          </a:p>
          <a:p>
            <a:pPr marL="171450" indent="-171450">
              <a:buFont typeface="Arial" charset="0"/>
              <a:buChar char="•"/>
            </a:pPr>
            <a:r>
              <a:rPr lang="en-US" dirty="0"/>
              <a:t>The market demand curve shifts from D</a:t>
            </a:r>
            <a:r>
              <a:rPr lang="en-US" baseline="-25000" dirty="0"/>
              <a:t>1</a:t>
            </a:r>
            <a:r>
              <a:rPr lang="en-US" dirty="0"/>
              <a:t> to D</a:t>
            </a:r>
            <a:r>
              <a:rPr lang="en-US" baseline="-25000" dirty="0"/>
              <a:t>2</a:t>
            </a:r>
            <a:r>
              <a:rPr lang="en-US" dirty="0"/>
              <a:t>. </a:t>
            </a:r>
          </a:p>
          <a:p>
            <a:r>
              <a:rPr lang="en-US" dirty="0"/>
              <a:t>Second click:</a:t>
            </a:r>
          </a:p>
          <a:p>
            <a:pPr marL="171450" indent="-171450">
              <a:buFont typeface="Arial" charset="0"/>
              <a:buChar char="•"/>
            </a:pPr>
            <a:r>
              <a:rPr lang="en-US" dirty="0"/>
              <a:t>The equilibrium point moves to point B. The price drops to P</a:t>
            </a:r>
            <a:r>
              <a:rPr lang="en-US" baseline="-25000" dirty="0"/>
              <a:t>2</a:t>
            </a:r>
            <a:r>
              <a:rPr lang="en-US" dirty="0"/>
              <a:t> and the market output drops to Q</a:t>
            </a:r>
            <a:r>
              <a:rPr lang="en-US" baseline="-25000" dirty="0"/>
              <a:t>2</a:t>
            </a:r>
            <a:r>
              <a:rPr lang="en-US" dirty="0"/>
              <a:t>. </a:t>
            </a:r>
          </a:p>
          <a:p>
            <a:r>
              <a:rPr lang="en-US" dirty="0"/>
              <a:t>Third click:</a:t>
            </a:r>
          </a:p>
          <a:p>
            <a:pPr marL="171450" indent="-171450">
              <a:buFont typeface="Arial" charset="0"/>
              <a:buChar char="•"/>
            </a:pPr>
            <a:r>
              <a:rPr lang="en-US" dirty="0"/>
              <a:t>The firm takes this new price as given, so the new marginal revenue curve is MR</a:t>
            </a:r>
            <a:r>
              <a:rPr lang="en-US" baseline="-25000" dirty="0"/>
              <a:t>2</a:t>
            </a:r>
            <a:r>
              <a:rPr lang="en-US" dirty="0"/>
              <a:t> at P</a:t>
            </a:r>
            <a:r>
              <a:rPr lang="en-US" baseline="-25000" dirty="0"/>
              <a:t>2 </a:t>
            </a:r>
            <a:r>
              <a:rPr lang="en-US" dirty="0"/>
              <a:t>in panel (a). </a:t>
            </a:r>
          </a:p>
          <a:p>
            <a:r>
              <a:rPr lang="en-US" dirty="0"/>
              <a:t>Fourth click:</a:t>
            </a:r>
          </a:p>
          <a:p>
            <a:pPr marL="171450" indent="-171450">
              <a:buFont typeface="Arial" charset="0"/>
              <a:buChar char="•"/>
            </a:pPr>
            <a:r>
              <a:rPr lang="en-US" dirty="0"/>
              <a:t>Since the price is lower, the firm will need to reduce output in order to maximize profits.</a:t>
            </a:r>
          </a:p>
          <a:p>
            <a:pPr marL="171450" indent="-171450">
              <a:buFont typeface="Arial" charset="0"/>
              <a:buChar char="•"/>
            </a:pPr>
            <a:r>
              <a:rPr lang="en-US" dirty="0"/>
              <a:t>They now produce q</a:t>
            </a:r>
            <a:r>
              <a:rPr lang="en-US" baseline="-25000" dirty="0"/>
              <a:t>2</a:t>
            </a:r>
            <a:r>
              <a:rPr lang="en-US" dirty="0"/>
              <a:t>.</a:t>
            </a:r>
          </a:p>
          <a:p>
            <a:pPr>
              <a:buFontTx/>
              <a:buChar char="•"/>
            </a:pPr>
            <a:endParaRPr lang="en-US" dirty="0"/>
          </a:p>
          <a:p>
            <a:r>
              <a:rPr lang="en-US" dirty="0"/>
              <a:t>Ask students, what is the problem for the firm?</a:t>
            </a:r>
          </a:p>
          <a:p>
            <a:endParaRPr lang="en-US" dirty="0"/>
          </a:p>
          <a:p>
            <a:r>
              <a:rPr lang="en-US" dirty="0"/>
              <a:t>Fifth click:</a:t>
            </a:r>
          </a:p>
          <a:p>
            <a:pPr marL="171450" indent="-171450">
              <a:buFont typeface="Arial" charset="0"/>
              <a:buChar char="•"/>
            </a:pPr>
            <a:r>
              <a:rPr lang="en-US" dirty="0"/>
              <a:t>At the new output level, ATC = C</a:t>
            </a:r>
            <a:r>
              <a:rPr lang="en-US" baseline="-25000" dirty="0"/>
              <a:t>1</a:t>
            </a:r>
            <a:r>
              <a:rPr lang="en-US" dirty="0"/>
              <a:t> &gt; P</a:t>
            </a:r>
            <a:r>
              <a:rPr lang="en-US" baseline="-25000" dirty="0"/>
              <a:t>2</a:t>
            </a:r>
            <a:r>
              <a:rPr lang="en-US" dirty="0"/>
              <a:t>.</a:t>
            </a:r>
          </a:p>
          <a:p>
            <a:pPr marL="171450" indent="-171450">
              <a:buFont typeface="Arial" charset="0"/>
              <a:buChar char="•"/>
            </a:pPr>
            <a:r>
              <a:rPr lang="en-US" dirty="0"/>
              <a:t>The firm earns an economic loss.</a:t>
            </a:r>
          </a:p>
          <a:p>
            <a:pPr marL="171450" indent="-171450">
              <a:buFont typeface="Arial" charset="0"/>
              <a:buChar char="•"/>
            </a:pPr>
            <a:r>
              <a:rPr lang="en-US" dirty="0" smtClean="0"/>
              <a:t>Shaded </a:t>
            </a:r>
            <a:r>
              <a:rPr lang="en-US" dirty="0"/>
              <a:t>loss</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Image: </a:t>
            </a:r>
            <a:r>
              <a:rPr lang="en-US" dirty="0"/>
              <a:t>Animated Figure 9.9</a:t>
            </a:r>
          </a:p>
          <a:p>
            <a:endParaRPr lang="en-US" dirty="0"/>
          </a:p>
          <a:p>
            <a:r>
              <a:rPr lang="en-US" b="1" i="1" dirty="0"/>
              <a:t>Lecture notes:</a:t>
            </a:r>
          </a:p>
          <a:p>
            <a:endParaRPr lang="en-US" b="1" i="1" dirty="0"/>
          </a:p>
          <a:p>
            <a:r>
              <a:rPr lang="en-US" dirty="0"/>
              <a:t>Since firms earn an economic loss, some firms will exit the industry.</a:t>
            </a:r>
          </a:p>
          <a:p>
            <a:endParaRPr lang="en-US" dirty="0"/>
          </a:p>
          <a:p>
            <a:r>
              <a:rPr lang="en-US" dirty="0"/>
              <a:t>First click:</a:t>
            </a:r>
          </a:p>
          <a:p>
            <a:pPr marL="171450" indent="-171450">
              <a:buFont typeface="Arial" charset="0"/>
              <a:buChar char="•"/>
            </a:pPr>
            <a:r>
              <a:rPr lang="en-US" dirty="0"/>
              <a:t>As firms exit, the supply curve shifts to S</a:t>
            </a:r>
            <a:r>
              <a:rPr lang="en-US" baseline="-25000" dirty="0"/>
              <a:t>SR2</a:t>
            </a:r>
            <a:r>
              <a:rPr lang="en-US" dirty="0"/>
              <a:t>.</a:t>
            </a:r>
          </a:p>
          <a:p>
            <a:pPr marL="171450" indent="-171450">
              <a:buFont typeface="Arial" charset="0"/>
              <a:buChar char="•"/>
            </a:pPr>
            <a:r>
              <a:rPr lang="en-US" dirty="0"/>
              <a:t>The new equilibrium is at point C.</a:t>
            </a:r>
          </a:p>
          <a:p>
            <a:r>
              <a:rPr lang="en-US" dirty="0"/>
              <a:t>Second click:</a:t>
            </a:r>
          </a:p>
          <a:p>
            <a:pPr marL="171450" indent="-171450">
              <a:buFont typeface="Arial" charset="0"/>
              <a:buChar char="•"/>
            </a:pPr>
            <a:r>
              <a:rPr lang="en-US" dirty="0"/>
              <a:t>With less supply, market output falls to Q</a:t>
            </a:r>
            <a:r>
              <a:rPr lang="en-US" baseline="-25000" dirty="0"/>
              <a:t>3</a:t>
            </a:r>
            <a:r>
              <a:rPr lang="en-US" dirty="0"/>
              <a:t>.</a:t>
            </a:r>
          </a:p>
          <a:p>
            <a:pPr marL="171450" indent="-171450">
              <a:buFont typeface="Arial" charset="0"/>
              <a:buChar char="•"/>
            </a:pPr>
            <a:r>
              <a:rPr lang="en-US" dirty="0"/>
              <a:t>And the price increases back to P</a:t>
            </a:r>
            <a:r>
              <a:rPr lang="en-US" baseline="-25000" dirty="0"/>
              <a:t>1</a:t>
            </a:r>
            <a:r>
              <a:rPr lang="en-US" dirty="0"/>
              <a:t>.</a:t>
            </a:r>
          </a:p>
          <a:p>
            <a:r>
              <a:rPr lang="en-US" dirty="0"/>
              <a:t>Third click:</a:t>
            </a:r>
          </a:p>
          <a:p>
            <a:pPr marL="171450" indent="-171450">
              <a:buFont typeface="Arial" charset="0"/>
              <a:buChar char="•"/>
            </a:pPr>
            <a:r>
              <a:rPr lang="en-US" dirty="0"/>
              <a:t>The firm takes this new price as a given.</a:t>
            </a:r>
          </a:p>
          <a:p>
            <a:pPr marL="171450" indent="-171450">
              <a:buFont typeface="Arial" charset="0"/>
              <a:buChar char="•"/>
            </a:pPr>
            <a:r>
              <a:rPr lang="en-US" dirty="0"/>
              <a:t>And it maximizes profits by increasing output back to q</a:t>
            </a:r>
            <a:r>
              <a:rPr lang="en-US" baseline="-25000" dirty="0"/>
              <a:t>1</a:t>
            </a:r>
            <a:r>
              <a:rPr lang="en-US" dirty="0"/>
              <a:t>.</a:t>
            </a:r>
          </a:p>
          <a:p>
            <a:pPr marL="171450" indent="-171450">
              <a:buFont typeface="Arial" charset="0"/>
              <a:buChar char="•"/>
            </a:pPr>
            <a:r>
              <a:rPr lang="en-US" dirty="0"/>
              <a:t>Once again, the firm’s economic profit is equal to zero.</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bwMode="auto">
          <a:noFill/>
          <a:ln>
            <a:solidFill>
              <a:srgbClr val="000000"/>
            </a:solidFill>
            <a:miter lim="800000"/>
            <a:headEnd/>
            <a:tailEnd/>
          </a:ln>
        </p:spPr>
      </p:sp>
      <p:sp>
        <p:nvSpPr>
          <p:cNvPr id="109570"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1. P = min. ATC; zero</a:t>
            </a:r>
          </a:p>
          <a:p>
            <a:endParaRPr lang="en-US" b="1" i="1"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8"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2. increase; increase</a:t>
            </a:r>
          </a:p>
          <a:p>
            <a:endParaRPr lang="en-US" dirty="0"/>
          </a:p>
          <a:p>
            <a:r>
              <a:rPr lang="en-US" dirty="0"/>
              <a:t>3. increase</a:t>
            </a:r>
          </a:p>
          <a:p>
            <a:endParaRPr lang="en-US" b="1" i="1"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4. greater</a:t>
            </a:r>
          </a:p>
          <a:p>
            <a:endParaRPr lang="en-US" dirty="0"/>
          </a:p>
          <a:p>
            <a:r>
              <a:rPr lang="en-US" dirty="0"/>
              <a:t>5. positive</a:t>
            </a:r>
          </a:p>
          <a:p>
            <a:endParaRPr lang="en-US" dirty="0"/>
          </a:p>
          <a:p>
            <a:r>
              <a:rPr lang="en-US" dirty="0"/>
              <a:t>6. entry</a:t>
            </a:r>
          </a:p>
          <a:p>
            <a:endParaRPr lang="en-US" b="1" i="1"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a:lstStyle/>
          <a:p>
            <a:r>
              <a:rPr lang="en-US" b="1" i="1" dirty="0"/>
              <a:t>Lecture notes:</a:t>
            </a:r>
          </a:p>
          <a:p>
            <a:endParaRPr lang="en-US" b="1" i="1" dirty="0"/>
          </a:p>
          <a:p>
            <a:r>
              <a:rPr lang="en-US" dirty="0"/>
              <a:t>7. zero</a:t>
            </a:r>
          </a:p>
          <a:p>
            <a:endParaRPr lang="en-US" b="1" i="1"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“Beyond the Book” Slide</a:t>
            </a:r>
          </a:p>
          <a:p>
            <a:endParaRPr lang="en-US" b="1" i="1" dirty="0"/>
          </a:p>
          <a:p>
            <a:r>
              <a:rPr lang="en-US" dirty="0"/>
              <a:t>At this point, you can discuss the following points (which are not covered in the textbook): </a:t>
            </a:r>
          </a:p>
          <a:p>
            <a:pPr marL="171450" indent="-171450">
              <a:buFont typeface="Arial" charset="0"/>
              <a:buChar char="•"/>
            </a:pPr>
            <a:r>
              <a:rPr lang="en-US" b="1" dirty="0"/>
              <a:t>Constant cost industry</a:t>
            </a:r>
            <a:r>
              <a:rPr lang="en-US" dirty="0"/>
              <a:t>: Industry long-run supply curve is horizontal. </a:t>
            </a:r>
          </a:p>
          <a:p>
            <a:pPr marL="628650" lvl="1" indent="-171450">
              <a:buFont typeface="Arial" charset="0"/>
              <a:buChar char="•"/>
            </a:pPr>
            <a:r>
              <a:rPr lang="en-US" dirty="0"/>
              <a:t>As the market expands, costs stay the same.</a:t>
            </a:r>
          </a:p>
          <a:p>
            <a:pPr marL="171450" indent="-171450">
              <a:buFont typeface="Arial" charset="0"/>
              <a:buChar char="•"/>
            </a:pPr>
            <a:r>
              <a:rPr lang="en-US" b="1" dirty="0"/>
              <a:t>Increasing cost industry</a:t>
            </a:r>
            <a:r>
              <a:rPr lang="en-US" dirty="0"/>
              <a:t>: Industry long-run supply curve is upward-sloping.  </a:t>
            </a:r>
          </a:p>
          <a:p>
            <a:pPr marL="628650" lvl="1" indent="-171450">
              <a:buFont typeface="Arial" charset="0"/>
              <a:buChar char="•"/>
            </a:pPr>
            <a:r>
              <a:rPr lang="en-US" dirty="0"/>
              <a:t>As the market expands, costs increase.</a:t>
            </a:r>
          </a:p>
          <a:p>
            <a:pPr marL="171450" indent="-171450">
              <a:buFont typeface="Arial" charset="0"/>
              <a:buChar char="•"/>
            </a:pPr>
            <a:r>
              <a:rPr lang="en-US" b="1" dirty="0"/>
              <a:t>Decreasing cost industry</a:t>
            </a:r>
            <a:r>
              <a:rPr lang="en-US" dirty="0"/>
              <a:t>: Industry long-run supply curve is downward-sloping. </a:t>
            </a:r>
          </a:p>
          <a:p>
            <a:pPr marL="628650" lvl="1" indent="-171450">
              <a:buFont typeface="Arial" charset="0"/>
              <a:buChar char="•"/>
            </a:pPr>
            <a:r>
              <a:rPr lang="en-US" dirty="0"/>
              <a:t>As the market expands, costs decrease.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bwMode="auto">
          <a:noFill/>
          <a:ln>
            <a:solidFill>
              <a:srgbClr val="000000"/>
            </a:solidFill>
            <a:miter lim="800000"/>
            <a:headEnd/>
            <a:tailEnd/>
          </a:ln>
        </p:spPr>
      </p:sp>
      <p:sp>
        <p:nvSpPr>
          <p:cNvPr id="119810" name="Notes Placeholder 2"/>
          <p:cNvSpPr>
            <a:spLocks noGrp="1"/>
          </p:cNvSpPr>
          <p:nvPr>
            <p:ph type="body" idx="1"/>
          </p:nvPr>
        </p:nvSpPr>
        <p:spPr bwMode="auto">
          <a:noFill/>
        </p:spPr>
        <p:txBody>
          <a:bodyPr/>
          <a:lstStyle/>
          <a:p>
            <a:r>
              <a:rPr lang="en-US" b="1" i="1" dirty="0"/>
              <a:t>Clicker question:</a:t>
            </a:r>
          </a:p>
          <a:p>
            <a:r>
              <a:rPr lang="en-US" dirty="0"/>
              <a:t>Correct answer: B, The market supply will shift to the right.</a:t>
            </a:r>
          </a:p>
          <a:p>
            <a:endParaRPr lang="en-US" dirty="0"/>
          </a:p>
          <a:p>
            <a:r>
              <a:rPr lang="en-US" dirty="0"/>
              <a:t>In a competitive market, positive profits will signal more firms to enter the industry. This will shift market supply to the right. Eventually, the price will fall and profits will return to zero.</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Slide Image Placeholder 1"/>
          <p:cNvSpPr>
            <a:spLocks noGrp="1" noRot="1" noChangeAspect="1" noTextEdit="1"/>
          </p:cNvSpPr>
          <p:nvPr>
            <p:ph type="sldImg"/>
          </p:nvPr>
        </p:nvSpPr>
        <p:spPr bwMode="auto">
          <a:noFill/>
          <a:ln>
            <a:solidFill>
              <a:srgbClr val="000000"/>
            </a:solidFill>
            <a:miter lim="800000"/>
            <a:headEnd/>
            <a:tailEnd/>
          </a:ln>
        </p:spPr>
      </p:sp>
      <p:sp>
        <p:nvSpPr>
          <p:cNvPr id="121858" name="Notes Placeholder 2"/>
          <p:cNvSpPr>
            <a:spLocks noGrp="1"/>
          </p:cNvSpPr>
          <p:nvPr>
            <p:ph type="body" idx="1"/>
          </p:nvPr>
        </p:nvSpPr>
        <p:spPr bwMode="auto">
          <a:noFill/>
        </p:spPr>
        <p:txBody>
          <a:bodyPr/>
          <a:lstStyle/>
          <a:p>
            <a:r>
              <a:rPr lang="en-US" b="1" i="1" dirty="0"/>
              <a:t>Clicker question:</a:t>
            </a:r>
          </a:p>
          <a:p>
            <a:r>
              <a:rPr lang="en-US" dirty="0"/>
              <a:t>Correct answer: C, free entry and exit in the industry</a:t>
            </a:r>
          </a:p>
          <a:p>
            <a:endParaRPr lang="en-US" dirty="0"/>
          </a:p>
          <a:p>
            <a:r>
              <a:rPr lang="en-US" dirty="0"/>
              <a:t>Free entry and exit in a competitive industry allows capital to flow where profit is available. In a profitable industry, more firms enter and will erode profits to zero. If new firms could not enter because of entry barriers, existing firms could earn long-run profits.</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Slide Image Placeholder 1"/>
          <p:cNvSpPr>
            <a:spLocks noGrp="1" noRot="1" noChangeAspect="1" noTextEdit="1"/>
          </p:cNvSpPr>
          <p:nvPr>
            <p:ph type="sldImg"/>
          </p:nvPr>
        </p:nvSpPr>
        <p:spPr bwMode="auto">
          <a:noFill/>
          <a:ln>
            <a:solidFill>
              <a:srgbClr val="000000"/>
            </a:solidFill>
            <a:miter lim="800000"/>
            <a:headEnd/>
            <a:tailEnd/>
          </a:ln>
        </p:spPr>
      </p:sp>
      <p:sp>
        <p:nvSpPr>
          <p:cNvPr id="12800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Clicker question:</a:t>
            </a:r>
          </a:p>
          <a:p>
            <a:r>
              <a:rPr lang="en-US" dirty="0"/>
              <a:t>Correct answer: A, positive accounting profits, and D, zero economic profits</a:t>
            </a:r>
          </a:p>
          <a:p>
            <a:endParaRPr lang="en-US" dirty="0"/>
          </a:p>
          <a:p>
            <a:r>
              <a:rPr lang="en-US" dirty="0"/>
              <a:t>Why not B and C?</a:t>
            </a:r>
          </a:p>
          <a:p>
            <a:pPr marL="171450" indent="-171450">
              <a:buFont typeface="Arial" charset="0"/>
              <a:buChar char="•"/>
            </a:pPr>
            <a:r>
              <a:rPr lang="en-US" dirty="0"/>
              <a:t>With zero accounting profits, the firm would earn a loss equal to their implicit costs.</a:t>
            </a:r>
          </a:p>
          <a:p>
            <a:pPr marL="171450" indent="-171450">
              <a:buFont typeface="Arial" charset="0"/>
              <a:buChar char="•"/>
            </a:pPr>
            <a:r>
              <a:rPr lang="en-US" dirty="0"/>
              <a:t>If there are positive economic profits, new firms would enter.</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bwMode="auto">
          <a:noFill/>
          <a:ln>
            <a:solidFill>
              <a:srgbClr val="000000"/>
            </a:solidFill>
            <a:miter lim="800000"/>
            <a:headEnd/>
            <a:tailEnd/>
          </a:ln>
        </p:spPr>
      </p:sp>
      <p:sp>
        <p:nvSpPr>
          <p:cNvPr id="125954" name="Notes Placeholder 2"/>
          <p:cNvSpPr>
            <a:spLocks noGrp="1"/>
          </p:cNvSpPr>
          <p:nvPr>
            <p:ph type="body" idx="1"/>
          </p:nvPr>
        </p:nvSpPr>
        <p:spPr bwMode="auto">
          <a:noFill/>
        </p:spPr>
        <p:txBody>
          <a:bodyPr/>
          <a:lstStyle/>
          <a:p>
            <a:r>
              <a:rPr lang="en-US" b="1" i="1"/>
              <a:t>Lecture tip:</a:t>
            </a:r>
          </a:p>
          <a:p>
            <a:r>
              <a:rPr lang="en-US"/>
              <a:t>The Writing to Learn exercise mentioned on the slide can be found in the Interactive Instructor’s Guide (see Tip #336).</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r>
              <a:rPr lang="en-US" b="1" i="1"/>
              <a:t>Lecture </a:t>
            </a:r>
            <a:r>
              <a:rPr lang="en-US" b="1" i="1" smtClean="0"/>
              <a:t>tip:</a:t>
            </a:r>
            <a:endParaRPr lang="en-US" b="1" i="1" dirty="0"/>
          </a:p>
          <a:p>
            <a:endParaRPr lang="en-US" b="1" i="1" dirty="0"/>
          </a:p>
          <a:p>
            <a:r>
              <a:rPr lang="en-US" dirty="0"/>
              <a:t>You can conclude this lecture by reiterating the following points:</a:t>
            </a:r>
          </a:p>
          <a:p>
            <a:pPr marL="171450" indent="-171450">
              <a:buFont typeface="Arial" charset="0"/>
              <a:buChar char="•"/>
            </a:pPr>
            <a:r>
              <a:rPr lang="en-US" dirty="0"/>
              <a:t>There is no control over price since there are a large number of firms, each selling identical products</a:t>
            </a:r>
          </a:p>
          <a:p>
            <a:pPr marL="171450" indent="-171450">
              <a:buFont typeface="Arial" charset="0"/>
              <a:buChar char="•"/>
            </a:pPr>
            <a:r>
              <a:rPr lang="en-US" dirty="0"/>
              <a:t>Profits lead to entry; losses lead to exit.</a:t>
            </a:r>
          </a:p>
          <a:p>
            <a:pPr marL="171450" indent="-171450">
              <a:buFont typeface="Arial" charset="0"/>
              <a:buChar char="•"/>
            </a:pPr>
            <a:r>
              <a:rPr lang="en-US" dirty="0"/>
              <a:t>If the market is competitive, social welfare is maximized. You achieve efficiency.</a:t>
            </a:r>
          </a:p>
          <a:p>
            <a:pPr marL="171450" indent="-171450">
              <a:buFont typeface="Arial" charset="0"/>
              <a:buChar char="•"/>
            </a:pPr>
            <a:r>
              <a:rPr lang="en-US" dirty="0"/>
              <a:t>A perfectly competitive market is one in which:</a:t>
            </a:r>
          </a:p>
          <a:p>
            <a:pPr marL="628650" lvl="1" indent="-171450">
              <a:buFont typeface="Arial" charset="0"/>
              <a:buChar char="•"/>
            </a:pPr>
            <a:r>
              <a:rPr lang="en-US" dirty="0"/>
              <a:t>There are large numbers of buyers and sellers producing identical goods.</a:t>
            </a:r>
          </a:p>
          <a:p>
            <a:pPr marL="628650" lvl="1" indent="-171450">
              <a:buFont typeface="Arial" charset="0"/>
              <a:buChar char="•"/>
            </a:pPr>
            <a:r>
              <a:rPr lang="en-US" dirty="0"/>
              <a:t>There is easy entry and exit from the market.</a:t>
            </a:r>
          </a:p>
          <a:p>
            <a:pPr marL="171450" indent="-171450">
              <a:buFont typeface="Arial" charset="0"/>
              <a:buChar char="•"/>
            </a:pPr>
            <a:r>
              <a:rPr lang="en-US" dirty="0"/>
              <a:t>On characteristics of perfectly competitive markets:</a:t>
            </a:r>
          </a:p>
          <a:p>
            <a:pPr marL="628650" lvl="1" indent="-171450">
              <a:buFont typeface="Arial" charset="0"/>
              <a:buChar char="•"/>
            </a:pPr>
            <a:r>
              <a:rPr lang="en-US" dirty="0"/>
              <a:t>We also are assuming perfect information.</a:t>
            </a:r>
          </a:p>
          <a:p>
            <a:pPr marL="171450" indent="-171450">
              <a:buFont typeface="Arial" charset="0"/>
              <a:buChar char="•"/>
            </a:pPr>
            <a:r>
              <a:rPr lang="en-US" dirty="0"/>
              <a:t>You can relate these characteristics of the market structure to firms being price takers.</a:t>
            </a:r>
          </a:p>
          <a:p>
            <a:pPr marL="628650" lvl="1" indent="-171450">
              <a:buFont typeface="Arial" charset="0"/>
              <a:buChar char="•"/>
            </a:pPr>
            <a:r>
              <a:rPr lang="en-US" dirty="0"/>
              <a:t>Ask students what a firm should do if MR &gt; MC or MR &lt; MC. Firms are price takers.</a:t>
            </a:r>
          </a:p>
          <a:p>
            <a:pPr marL="171450" indent="-171450">
              <a:buFont typeface="Arial" charset="0"/>
              <a:buChar char="•"/>
            </a:pPr>
            <a:r>
              <a:rPr lang="en-US" dirty="0"/>
              <a:t>A firm will maximize profit by producing where MR = MC.</a:t>
            </a:r>
          </a:p>
          <a:p>
            <a:pPr marL="171450" indent="-171450">
              <a:buFont typeface="Arial" charset="0"/>
              <a:buChar char="•"/>
            </a:pPr>
            <a:r>
              <a:rPr lang="en-US" dirty="0"/>
              <a:t>In the short run, there are three profitable cases:</a:t>
            </a:r>
          </a:p>
          <a:p>
            <a:pPr marL="628650" lvl="1" indent="-171450">
              <a:buFont typeface="Arial" charset="0"/>
              <a:buChar char="•"/>
            </a:pPr>
            <a:r>
              <a:rPr lang="en-US" dirty="0"/>
              <a:t>P &gt; ATC</a:t>
            </a:r>
          </a:p>
          <a:p>
            <a:pPr marL="1314450" lvl="2" indent="-171450">
              <a:buFont typeface="Arial" charset="0"/>
              <a:buChar char="•"/>
            </a:pPr>
            <a:r>
              <a:rPr lang="en-US" dirty="0">
                <a:ea typeface="MS PGothic" pitchFamily="34" charset="-128"/>
                <a:cs typeface="MS PGothic" pitchFamily="34" charset="-128"/>
              </a:rPr>
              <a:t>Economic profit</a:t>
            </a:r>
          </a:p>
          <a:p>
            <a:pPr marL="628650" lvl="1" indent="-171450">
              <a:buFont typeface="Arial" charset="0"/>
              <a:buChar char="•"/>
            </a:pPr>
            <a:r>
              <a:rPr lang="en-US" dirty="0"/>
              <a:t>P &lt; ATC, but &gt; AVC</a:t>
            </a:r>
          </a:p>
          <a:p>
            <a:pPr marL="1314450" lvl="2" indent="-171450">
              <a:buFont typeface="Arial" charset="0"/>
              <a:buChar char="•"/>
            </a:pPr>
            <a:r>
              <a:rPr lang="en-US" dirty="0">
                <a:ea typeface="MS PGothic" pitchFamily="34" charset="-128"/>
                <a:cs typeface="MS PGothic" pitchFamily="34" charset="-128"/>
              </a:rPr>
              <a:t>Economic loss, but can stay open</a:t>
            </a:r>
          </a:p>
          <a:p>
            <a:pPr marL="628650" lvl="1" indent="-171450">
              <a:buFont typeface="Arial" charset="0"/>
              <a:buChar char="•"/>
            </a:pPr>
            <a:r>
              <a:rPr lang="en-US" dirty="0"/>
              <a:t>P &lt; AVC</a:t>
            </a:r>
          </a:p>
          <a:p>
            <a:pPr marL="1314450" lvl="2" indent="-171450">
              <a:buFont typeface="Arial" charset="0"/>
              <a:buChar char="•"/>
            </a:pPr>
            <a:r>
              <a:rPr lang="en-US" dirty="0">
                <a:ea typeface="MS PGothic" pitchFamily="34" charset="-128"/>
                <a:cs typeface="MS PGothic" pitchFamily="34" charset="-128"/>
              </a:rPr>
              <a:t>Firm should shut down</a:t>
            </a:r>
          </a:p>
          <a:p>
            <a:pPr marL="628650" lvl="1" indent="-171450">
              <a:buFont typeface="Arial" charset="0"/>
              <a:buChar char="•"/>
            </a:pPr>
            <a:r>
              <a:rPr lang="en-US" dirty="0"/>
              <a:t>The long-run adjustment process ensures that firms earn zero economic profit in the long run.</a:t>
            </a:r>
          </a:p>
          <a:p>
            <a:pPr>
              <a:buFontTx/>
              <a:buChar cha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Price taker:</a:t>
            </a:r>
          </a:p>
          <a:p>
            <a:pPr marL="171450" indent="-171450">
              <a:buFont typeface="Arial" charset="0"/>
              <a:buChar char="•"/>
            </a:pPr>
            <a:r>
              <a:rPr lang="en-US" dirty="0"/>
              <a:t>A firm that takes the market price as given, which is determined from the overall supply and demand conditions in the market</a:t>
            </a:r>
          </a:p>
          <a:p>
            <a:pPr marL="628650" lvl="1" indent="-171450">
              <a:buFontTx/>
              <a:buChar char="•"/>
            </a:pPr>
            <a:r>
              <a:rPr lang="en-US" dirty="0"/>
              <a:t>Point out that “price taking” is a result of many buyers/sellers and identical goods.</a:t>
            </a:r>
          </a:p>
          <a:p>
            <a:pPr>
              <a:buFontTx/>
              <a:buChar char="•"/>
            </a:pPr>
            <a:endParaRPr lang="en-US" dirty="0"/>
          </a:p>
          <a:p>
            <a:r>
              <a:rPr lang="en-US" dirty="0"/>
              <a:t>Briefly explain the importance of free entry and exit and long run performance (i.e., in long run, economic profit is driven to zero).</a:t>
            </a:r>
          </a:p>
          <a:p>
            <a:pPr marL="171450" indent="-171450">
              <a:buFont typeface="Arial" charset="0"/>
              <a:buChar char="•"/>
            </a:pPr>
            <a:r>
              <a:rPr lang="en-US" dirty="0"/>
              <a:t>Explain what it means to have “free </a:t>
            </a:r>
            <a:r>
              <a:rPr lang="en-US" b="1" dirty="0"/>
              <a:t>exit</a:t>
            </a:r>
            <a:r>
              <a:rPr lang="en-US" dirty="0"/>
              <a:t>.”</a:t>
            </a:r>
          </a:p>
          <a:p>
            <a:pPr>
              <a:buFontTx/>
              <a:buChar char="•"/>
            </a:pPr>
            <a:endParaRPr lang="en-US" dirty="0"/>
          </a:p>
          <a:p>
            <a:r>
              <a:rPr lang="en-US" dirty="0"/>
              <a:t>Perfect competition is an “ideal” model. </a:t>
            </a:r>
          </a:p>
          <a:p>
            <a:pPr marL="171450" indent="-171450">
              <a:buFont typeface="Arial" charset="0"/>
              <a:buChar char="•"/>
            </a:pPr>
            <a:r>
              <a:rPr lang="en-US" dirty="0"/>
              <a:t>It will show that </a:t>
            </a:r>
            <a:r>
              <a:rPr lang="en-US" i="1" dirty="0"/>
              <a:t>if</a:t>
            </a:r>
            <a:r>
              <a:rPr lang="en-US" dirty="0"/>
              <a:t> the characteristics hold, total surplus in the market is maximized</a:t>
            </a:r>
            <a:r>
              <a:rPr lang="en-US" dirty="0" smtClean="0"/>
              <a:t>.</a:t>
            </a:r>
          </a:p>
          <a:p>
            <a:pPr marL="171450" indent="-171450">
              <a:buFont typeface="Arial" charset="0"/>
              <a:buChar char="•"/>
            </a:pPr>
            <a:endParaRPr lang="en-US" dirty="0" smtClean="0"/>
          </a:p>
          <a:p>
            <a:pPr marL="0" indent="0">
              <a:buFont typeface="Arial" charset="0"/>
              <a:buNone/>
            </a:pPr>
            <a:r>
              <a:rPr lang="en-US" dirty="0" smtClean="0"/>
              <a:t>[</a:t>
            </a:r>
            <a:r>
              <a:rPr lang="en-US" dirty="0" err="1" smtClean="0"/>
              <a:t>Maren</a:t>
            </a:r>
            <a:r>
              <a:rPr lang="en-US" dirty="0" smtClean="0"/>
              <a:t> Caruso/</a:t>
            </a:r>
            <a:r>
              <a:rPr lang="en-US" dirty="0" err="1" smtClean="0"/>
              <a:t>Photodisc</a:t>
            </a:r>
            <a:r>
              <a:rPr lang="en-US" dirty="0" smtClean="0"/>
              <a:t>/Getty Images]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b="1" i="1" dirty="0"/>
          </a:p>
          <a:p>
            <a:r>
              <a:rPr lang="en-US" dirty="0"/>
              <a:t>What aspects of the market make them competitive? Why do they fall short of the ideal perfectly competitive model?</a:t>
            </a:r>
          </a:p>
          <a:p>
            <a:endParaRPr lang="en-US" dirty="0"/>
          </a:p>
          <a:p>
            <a:r>
              <a:rPr lang="en-US" dirty="0"/>
              <a:t>Although it is not discussed directly in the textbook, there is an assumption of perfect information.</a:t>
            </a:r>
          </a:p>
          <a:p>
            <a:endParaRPr lang="en-US" dirty="0"/>
          </a:p>
          <a:p>
            <a:r>
              <a:rPr lang="en-US" dirty="0"/>
              <a:t>On farmers’ markets: </a:t>
            </a:r>
          </a:p>
          <a:p>
            <a:pPr marL="171450" indent="-171450">
              <a:buFont typeface="Arial" charset="0"/>
              <a:buChar char="•"/>
            </a:pPr>
            <a:r>
              <a:rPr lang="en-US" dirty="0"/>
              <a:t>My farmers’ market has numerous zucchini sellers, but only one seller of Meow Milk, an unpasteurized milk that you can’t legally sell for human consumption, so you buy it for your “cat.</a:t>
            </a:r>
            <a:r>
              <a:rPr lang="en-US" dirty="0" smtClean="0"/>
              <a:t>”</a:t>
            </a:r>
          </a:p>
          <a:p>
            <a:pPr marL="0" indent="0">
              <a:buFont typeface="Arial" charset="0"/>
              <a:buNone/>
            </a:pPr>
            <a:endParaRPr lang="en-US" dirty="0" smtClean="0"/>
          </a:p>
          <a:p>
            <a:pPr marL="0" indent="0">
              <a:buFont typeface="Arial" charset="0"/>
              <a:buNone/>
            </a:pPr>
            <a:r>
              <a:rPr lang="en-US" dirty="0" smtClean="0"/>
              <a:t>[stock exchange: Neilson Barnard/</a:t>
            </a:r>
            <a:r>
              <a:rPr lang="en-US" dirty="0" err="1" smtClean="0"/>
              <a:t>iStockphoto.com</a:t>
            </a:r>
            <a:r>
              <a:rPr lang="en-US" dirty="0" smtClean="0"/>
              <a:t>; market: © </a:t>
            </a:r>
            <a:r>
              <a:rPr lang="en-US" dirty="0" err="1" smtClean="0"/>
              <a:t>Manon</a:t>
            </a:r>
            <a:r>
              <a:rPr lang="en-US" dirty="0" smtClean="0"/>
              <a:t> </a:t>
            </a:r>
            <a:r>
              <a:rPr lang="en-US" dirty="0" err="1" smtClean="0"/>
              <a:t>Ringuette</a:t>
            </a:r>
            <a:r>
              <a:rPr lang="en-US" dirty="0" smtClean="0"/>
              <a:t> | </a:t>
            </a:r>
            <a:r>
              <a:rPr lang="en-US" dirty="0" err="1" smtClean="0"/>
              <a:t>Dreamstime.com</a:t>
            </a:r>
            <a:r>
              <a:rPr lang="en-US" dirty="0" smtClean="0"/>
              <a:t>]</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Lecture notes:</a:t>
            </a:r>
          </a:p>
          <a:p>
            <a:endParaRPr lang="en-US" dirty="0"/>
          </a:p>
          <a:p>
            <a:r>
              <a:rPr lang="en-US" dirty="0"/>
              <a:t>On online tickets: </a:t>
            </a:r>
          </a:p>
          <a:p>
            <a:pPr marL="171450" indent="-171450">
              <a:buFont typeface="Arial" charset="0"/>
              <a:buChar char="•"/>
            </a:pPr>
            <a:r>
              <a:rPr lang="en-US" dirty="0"/>
              <a:t>If you are able purchase tickets earlier, you can buy large blocks and scalp them later.</a:t>
            </a:r>
          </a:p>
          <a:p>
            <a:pPr marL="628650" lvl="1" indent="-171450">
              <a:buFontTx/>
              <a:buChar char="•"/>
            </a:pPr>
            <a:r>
              <a:rPr lang="en-US" dirty="0"/>
              <a:t>You might want to ask students if they think scalping is efficient.</a:t>
            </a:r>
          </a:p>
          <a:p>
            <a:endParaRPr lang="en-US" dirty="0"/>
          </a:p>
          <a:p>
            <a:r>
              <a:rPr lang="en-US" dirty="0"/>
              <a:t>On currency trading: </a:t>
            </a:r>
          </a:p>
          <a:p>
            <a:pPr marL="171450" indent="-171450">
              <a:buFont typeface="Arial" charset="0"/>
              <a:buChar char="•"/>
            </a:pPr>
            <a:r>
              <a:rPr lang="en-US" dirty="0"/>
              <a:t>Chinese Yuan pegged to the U.S. dollar</a:t>
            </a:r>
            <a:r>
              <a:rPr lang="en-US" dirty="0" smtClean="0"/>
              <a:t>.</a:t>
            </a:r>
          </a:p>
          <a:p>
            <a:pPr marL="171450" indent="-171450">
              <a:buFont typeface="Arial" charset="0"/>
              <a:buChar char="•"/>
            </a:pPr>
            <a:endParaRPr lang="en-US" dirty="0" smtClean="0"/>
          </a:p>
          <a:p>
            <a:pPr marL="0" indent="0">
              <a:buFont typeface="Arial" charset="0"/>
              <a:buNone/>
            </a:pPr>
            <a:r>
              <a:rPr lang="en-US" dirty="0" smtClean="0"/>
              <a:t>[tickets: © </a:t>
            </a:r>
            <a:r>
              <a:rPr lang="en-US" dirty="0" err="1" smtClean="0"/>
              <a:t>Raine</a:t>
            </a:r>
            <a:r>
              <a:rPr lang="en-US" dirty="0" smtClean="0"/>
              <a:t> </a:t>
            </a:r>
            <a:r>
              <a:rPr lang="en-US" dirty="0" err="1" smtClean="0"/>
              <a:t>Vara</a:t>
            </a:r>
            <a:r>
              <a:rPr lang="en-US" dirty="0" smtClean="0"/>
              <a:t> / </a:t>
            </a:r>
            <a:r>
              <a:rPr lang="en-US" dirty="0" err="1" smtClean="0"/>
              <a:t>Alamy</a:t>
            </a:r>
            <a:r>
              <a:rPr lang="en-US" dirty="0" smtClean="0"/>
              <a:t>; currency: © Russell Shively/</a:t>
            </a:r>
            <a:r>
              <a:rPr lang="en-US" dirty="0" err="1" smtClean="0"/>
              <a:t>iStockphoto.com</a:t>
            </a:r>
            <a:r>
              <a:rPr lang="en-US" dirty="0" smtClean="0"/>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1" i="1" dirty="0"/>
              <a:t>“Economics in the Media” </a:t>
            </a:r>
            <a:r>
              <a:rPr lang="en-US" b="1" i="1" dirty="0" smtClean="0"/>
              <a:t>Slide</a:t>
            </a:r>
            <a:endParaRPr lang="en-US" b="1" i="1" dirty="0"/>
          </a:p>
          <a:p>
            <a:endParaRPr lang="en-US" b="1" i="1" dirty="0"/>
          </a:p>
          <a:p>
            <a:r>
              <a:rPr lang="en-US" b="1" i="1" dirty="0"/>
              <a:t>Lecture tip:  </a:t>
            </a:r>
          </a:p>
          <a:p>
            <a:r>
              <a:rPr lang="en-US" i="1" dirty="0"/>
              <a:t>The clip mentioned on the slide can be found in the Interactive Instructor’s Guide. Access the direct link by clicking the icon in the PowerPoint above. </a:t>
            </a:r>
          </a:p>
          <a:p>
            <a:endParaRPr lang="en-US" i="1" dirty="0"/>
          </a:p>
          <a:p>
            <a:r>
              <a:rPr lang="en-US" i="1" dirty="0"/>
              <a:t>Please note that there are two other clips following this slide – it might be a good idea to split these clips up throughout your lecture, rather than showing them all at once.</a:t>
            </a:r>
          </a:p>
          <a:p>
            <a:endParaRPr lang="en-US" dirty="0"/>
          </a:p>
          <a:p>
            <a:r>
              <a:rPr lang="en-US" dirty="0"/>
              <a:t>This clip provides a good example of the nature of competition.</a:t>
            </a:r>
          </a:p>
          <a:p>
            <a:endParaRPr lang="en-US" dirty="0"/>
          </a:p>
          <a:p>
            <a:r>
              <a:rPr lang="en-US" dirty="0"/>
              <a:t>The other key concepts covered in this clip are: </a:t>
            </a:r>
          </a:p>
          <a:p>
            <a:pPr marL="171450" indent="-171450">
              <a:buFont typeface="Arial" charset="0"/>
              <a:buChar char="•"/>
            </a:pPr>
            <a:r>
              <a:rPr lang="en-US" dirty="0"/>
              <a:t>Substitutes</a:t>
            </a:r>
          </a:p>
          <a:p>
            <a:pPr marL="171450" indent="-171450">
              <a:buFont typeface="Arial" charset="0"/>
              <a:buChar char="•"/>
            </a:pPr>
            <a:r>
              <a:rPr lang="en-US" dirty="0"/>
              <a:t>Market power</a:t>
            </a:r>
          </a:p>
          <a:p>
            <a:pPr marL="171450" indent="-171450">
              <a:buFont typeface="Arial" charset="0"/>
              <a:buChar char="•"/>
            </a:pPr>
            <a:r>
              <a:rPr lang="en-US" dirty="0"/>
              <a:t>Competition</a:t>
            </a:r>
          </a:p>
          <a:p>
            <a:pPr marL="171450" indent="-171450">
              <a:buFont typeface="Arial" charset="0"/>
              <a:buChar char="•"/>
            </a:pPr>
            <a:r>
              <a:rPr lang="en-US" dirty="0"/>
              <a:t>Monopolistic competition</a:t>
            </a:r>
          </a:p>
          <a:p>
            <a:pPr marL="171450" indent="-171450">
              <a:buFont typeface="Arial" charset="0"/>
              <a:buChar char="•"/>
            </a:pPr>
            <a:r>
              <a:rPr lang="en-US" dirty="0"/>
              <a:t>Barriers to entry</a:t>
            </a:r>
          </a:p>
          <a:p>
            <a:pPr marL="171450" indent="-171450">
              <a:buFont typeface="Arial" charset="0"/>
              <a:buChar char="•"/>
            </a:pPr>
            <a:r>
              <a:rPr lang="en-US" dirty="0"/>
              <a:t>The firm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ctr">
              <a:defRPr sz="3600"/>
            </a:lvl1pPr>
          </a:lstStyle>
          <a:p>
            <a:r>
              <a:rPr lang="en-US" dirty="0"/>
              <a:t>Click to edit Master title style</a:t>
            </a:r>
          </a:p>
        </p:txBody>
      </p:sp>
      <p:sp>
        <p:nvSpPr>
          <p:cNvPr id="3" name="Content Placeholder 2"/>
          <p:cNvSpPr>
            <a:spLocks noGrp="1"/>
          </p:cNvSpPr>
          <p:nvPr>
            <p:ph idx="1"/>
          </p:nvPr>
        </p:nvSpPr>
        <p:spPr>
          <a:xfrm>
            <a:off x="457200" y="1713168"/>
            <a:ext cx="8229600" cy="4896248"/>
          </a:xfrm>
        </p:spPr>
        <p:txBody>
          <a:bodyPr/>
          <a:lstStyle>
            <a:lvl1pPr marL="0" indent="0">
              <a:buNone/>
              <a:defRPr sz="2400"/>
            </a:lvl1pPr>
            <a:lvl2pPr marL="914400" indent="-457200">
              <a:buFont typeface="Arial" panose="020B0604020202020204" pitchFamily="34" charset="0"/>
              <a:buChar char="•"/>
              <a:defRPr sz="2400"/>
            </a:lvl2pPr>
          </a:lstStyle>
          <a:p>
            <a:pPr lvl="0"/>
            <a:r>
              <a:rPr lang="en-US" dirty="0"/>
              <a:t>Click to edit Master </a:t>
            </a:r>
            <a:r>
              <a:rPr lang="en-US"/>
              <a:t>text styles</a:t>
            </a:r>
          </a:p>
          <a:p>
            <a:pPr lvl="1"/>
            <a:r>
              <a:rPr lang="en-US"/>
              <a:t>Second </a:t>
            </a:r>
            <a:r>
              <a:rPr lang="en-US" dirty="0"/>
              <a:t>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a:t>Click to edit Master title style</a:t>
            </a:r>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7" r:id="rId1"/>
    <p:sldLayoutId id="2147484568" r:id="rId2"/>
    <p:sldLayoutId id="2147484561" r:id="rId3"/>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4099"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00"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2" r:id="rId1"/>
    <p:sldLayoutId id="2147484563" r:id="rId2"/>
  </p:sldLayoutIdLst>
  <p:txStyles>
    <p:titleStyle>
      <a:lvl1pPr algn="ctr" defTabSz="457200" rtl="0" eaLnBrk="0" fontAlgn="base" hangingPunct="0">
        <a:spcBef>
          <a:spcPct val="0"/>
        </a:spcBef>
        <a:spcAft>
          <a:spcPct val="0"/>
        </a:spcAft>
        <a:defRPr sz="4400" b="1">
          <a:solidFill>
            <a:schemeClr val="tx1"/>
          </a:solidFill>
          <a:latin typeface="+mj-lt"/>
          <a:ea typeface="+mj-ea"/>
          <a:cs typeface="+mj-cs"/>
        </a:defRPr>
      </a:lvl1pPr>
      <a:lvl2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2pPr>
      <a:lvl3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3pPr>
      <a:lvl4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4pPr>
      <a:lvl5pPr algn="ctr" defTabSz="457200" rtl="0" eaLnBrk="0" fontAlgn="base" hangingPunct="0">
        <a:spcBef>
          <a:spcPct val="0"/>
        </a:spcBef>
        <a:spcAft>
          <a:spcPct val="0"/>
        </a:spcAft>
        <a:defRPr sz="4400" b="1">
          <a:solidFill>
            <a:schemeClr val="tx1"/>
          </a:solidFill>
          <a:latin typeface="Arial" charset="0"/>
          <a:ea typeface="MS PGothic" pitchFamily="34" charset="-128"/>
          <a:cs typeface="Arial" charset="0"/>
        </a:defRPr>
      </a:lvl5pPr>
      <a:lvl6pPr marL="457200" algn="ctr" defTabSz="457200" rtl="0" fontAlgn="base">
        <a:spcBef>
          <a:spcPct val="0"/>
        </a:spcBef>
        <a:spcAft>
          <a:spcPct val="0"/>
        </a:spcAft>
        <a:defRPr sz="4400" b="1">
          <a:solidFill>
            <a:schemeClr val="tx1"/>
          </a:solidFill>
          <a:latin typeface="Arial" charset="0"/>
          <a:ea typeface="MS PGothic" pitchFamily="34" charset="-128"/>
          <a:cs typeface="Arial" charset="0"/>
        </a:defRPr>
      </a:lvl6pPr>
      <a:lvl7pPr marL="914400" algn="ctr" defTabSz="457200" rtl="0" fontAlgn="base">
        <a:spcBef>
          <a:spcPct val="0"/>
        </a:spcBef>
        <a:spcAft>
          <a:spcPct val="0"/>
        </a:spcAft>
        <a:defRPr sz="4400" b="1">
          <a:solidFill>
            <a:schemeClr val="tx1"/>
          </a:solidFill>
          <a:latin typeface="Arial" charset="0"/>
          <a:ea typeface="MS PGothic" pitchFamily="34" charset="-128"/>
          <a:cs typeface="Arial" charset="0"/>
        </a:defRPr>
      </a:lvl7pPr>
      <a:lvl8pPr marL="1371600" algn="ctr" defTabSz="457200" rtl="0" fontAlgn="base">
        <a:spcBef>
          <a:spcPct val="0"/>
        </a:spcBef>
        <a:spcAft>
          <a:spcPct val="0"/>
        </a:spcAft>
        <a:defRPr sz="4400" b="1">
          <a:solidFill>
            <a:schemeClr val="tx1"/>
          </a:solidFill>
          <a:latin typeface="Arial" charset="0"/>
          <a:ea typeface="MS PGothic" pitchFamily="34" charset="-128"/>
          <a:cs typeface="Arial" charset="0"/>
        </a:defRPr>
      </a:lvl8pPr>
      <a:lvl9pPr marL="1828800" algn="ctr" defTabSz="457200" rtl="0" fontAlgn="base">
        <a:spcBef>
          <a:spcPct val="0"/>
        </a:spcBef>
        <a:spcAft>
          <a:spcPct val="0"/>
        </a:spcAft>
        <a:defRPr sz="4400" b="1">
          <a:solidFill>
            <a:schemeClr val="tx1"/>
          </a:solidFill>
          <a:latin typeface="Arial" charset="0"/>
          <a:ea typeface="MS PGothic"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Helvetica Neue" charset="0"/>
          <a:cs typeface="Helvetica Neue" charset="0"/>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Helvetica Neue" charset="0"/>
          <a:cs typeface="Helvetica Neue" charset="0"/>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Helvetica Neue" charset="0"/>
          <a:cs typeface="Helvetica Neu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5123"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4"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4"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fontAlgn="base">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fontAlgn="base">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6147"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8"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5"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7171"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2"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6" r:id="rId1"/>
  </p:sldLayoutIdLst>
  <p:txStyles>
    <p:titleStyle>
      <a:lvl1pPr algn="l" defTabSz="457200" rtl="0" eaLnBrk="0" fontAlgn="base" hangingPunct="0">
        <a:spcBef>
          <a:spcPct val="0"/>
        </a:spcBef>
        <a:spcAft>
          <a:spcPct val="0"/>
        </a:spcAft>
        <a:defRPr sz="4400" b="1">
          <a:solidFill>
            <a:schemeClr val="tx1"/>
          </a:solidFill>
          <a:latin typeface="+mj-lt"/>
          <a:ea typeface="+mj-ea"/>
          <a:cs typeface="+mj-cs"/>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5pPr>
      <a:lvl6pPr marL="4572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6pPr>
      <a:lvl7pPr marL="9144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7pPr>
      <a:lvl8pPr marL="13716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8pPr>
      <a:lvl9pPr marL="1828800" algn="l" defTabSz="457200" rtl="0" eaLnBrk="0" fontAlgn="base" hangingPunct="0">
        <a:spcBef>
          <a:spcPct val="0"/>
        </a:spcBef>
        <a:spcAft>
          <a:spcPct val="0"/>
        </a:spcAft>
        <a:defRPr sz="4400" b="1">
          <a:solidFill>
            <a:schemeClr val="tx1"/>
          </a:solidFill>
          <a:latin typeface="Arial" charset="0"/>
          <a:ea typeface="MS PGothic" pitchFamily="34" charset="-128"/>
          <a:cs typeface="MS PGothic" pitchFamily="34" charset="-128"/>
        </a:defRPr>
      </a:lvl9pPr>
    </p:titleStyle>
    <p:bodyStyle>
      <a:lvl1pPr marL="342900" indent="-342900" algn="l" defTabSz="457200" rtl="0" eaLnBrk="0" fontAlgn="base" hangingPunct="0">
        <a:spcBef>
          <a:spcPct val="20000"/>
        </a:spcBef>
        <a:spcAft>
          <a:spcPct val="0"/>
        </a:spcAft>
        <a:buFont typeface="Arial" pitchFamily="-107" charset="0"/>
        <a:buChar char="•"/>
        <a:defRPr sz="36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107" charset="0"/>
        <a:buChar char="–"/>
        <a:defRPr sz="3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107" charset="0"/>
        <a:buChar char="•"/>
        <a:defRPr sz="2400">
          <a:solidFill>
            <a:schemeClr val="tx1"/>
          </a:solidFill>
          <a:latin typeface="Helvetica Neue" charset="0"/>
          <a:ea typeface="+mn-ea"/>
          <a:cs typeface="+mn-cs"/>
        </a:defRPr>
      </a:lvl3pPr>
      <a:lvl4pPr marL="16002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4pPr>
      <a:lvl5pPr marL="2057400" indent="-228600" algn="l" defTabSz="457200" rtl="0" eaLnBrk="0" fontAlgn="base" hangingPunct="0">
        <a:spcBef>
          <a:spcPct val="20000"/>
        </a:spcBef>
        <a:spcAft>
          <a:spcPct val="0"/>
        </a:spcAft>
        <a:buFont typeface="Arial" pitchFamily="-107" charset="0"/>
        <a:buChar char="»"/>
        <a:defRPr sz="2000">
          <a:solidFill>
            <a:schemeClr val="tx1"/>
          </a:solidFill>
          <a:latin typeface="Helvetica Neue" charset="0"/>
          <a:ea typeface="+mn-ea"/>
          <a:cs typeface="+mn-cs"/>
        </a:defRPr>
      </a:lvl5pPr>
      <a:lvl6pPr marL="25146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6pPr>
      <a:lvl7pPr marL="29718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7pPr>
      <a:lvl8pPr marL="34290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8pPr>
      <a:lvl9pPr marL="3886200" indent="-228600" algn="l" defTabSz="457200" rtl="0" eaLnBrk="0" fontAlgn="base" hangingPunct="0">
        <a:spcBef>
          <a:spcPct val="20000"/>
        </a:spcBef>
        <a:spcAft>
          <a:spcPct val="0"/>
        </a:spcAft>
        <a:buFont typeface="Arial" charset="0"/>
        <a:buChar char="»"/>
        <a:defRPr sz="2000">
          <a:solidFill>
            <a:schemeClr val="tx1"/>
          </a:solidFill>
          <a:latin typeface="Helvetica Neue" charset="0"/>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569" r:id="rId1"/>
    <p:sldLayoutId id="2147484570" r:id="rId2"/>
  </p:sldLayoutIdLst>
  <p:timing>
    <p:tnLst>
      <p:par>
        <p:cTn id="1" dur="indefinite" restart="never" nodeType="tmRoot"/>
      </p:par>
    </p:tnLst>
  </p:timing>
  <p:txStyles>
    <p:titleStyle>
      <a:lvl1pPr algn="l" defTabSz="457200" rtl="0" eaLnBrk="0" fontAlgn="base" hangingPunct="0">
        <a:spcBef>
          <a:spcPct val="0"/>
        </a:spcBef>
        <a:spcAft>
          <a:spcPct val="0"/>
        </a:spcAft>
        <a:defRPr sz="36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36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defRPr sz="2400" kern="1200">
          <a:solidFill>
            <a:schemeClr val="tx1"/>
          </a:solidFill>
          <a:latin typeface="Arial"/>
          <a:ea typeface="MS PGothic" pitchFamily="34" charset="-128"/>
          <a:cs typeface="Arial"/>
        </a:defRPr>
      </a:lvl1pPr>
      <a:lvl2pPr marL="800100" indent="-342900" algn="l" defTabSz="457200" rtl="0" eaLnBrk="0" fontAlgn="base" hangingPunct="0">
        <a:spcBef>
          <a:spcPct val="20000"/>
        </a:spcBef>
        <a:spcAft>
          <a:spcPct val="0"/>
        </a:spcAft>
        <a:buFont typeface="Arial" pitchFamily="-107" charset="0"/>
        <a:buChar char="•"/>
        <a:defRPr sz="24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s://iig.wwnorton.com/prinecomi2/full/page/330_the_firm_in_two_and_a_half_men" TargetMode="External"/><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iig.wwnorton.com/prinecomi2/full/page/327_competition_in_the_simpsons" TargetMode="External"/><Relationship Id="rId4" Type="http://schemas.openxmlformats.org/officeDocument/2006/relationships/image" Target="../media/image7.emf"/><Relationship Id="rId5"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1" Type="http://schemas.openxmlformats.org/officeDocument/2006/relationships/image" Target="../media/image18.jpeg"/><Relationship Id="rId12"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image" Target="../media/image15.jpeg"/><Relationship Id="rId9" Type="http://schemas.openxmlformats.org/officeDocument/2006/relationships/image" Target="../media/image16.jpeg"/><Relationship Id="rId10"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1.bin"/><Relationship Id="rId5" Type="http://schemas.openxmlformats.org/officeDocument/2006/relationships/image" Target="../media/image20.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7" Type="http://schemas.openxmlformats.org/officeDocument/2006/relationships/image" Target="../media/image26.jpeg"/><Relationship Id="rId8" Type="http://schemas.openxmlformats.org/officeDocument/2006/relationships/image" Target="../media/image27.jpeg"/><Relationship Id="rId9" Type="http://schemas.openxmlformats.org/officeDocument/2006/relationships/image" Target="../media/image28.jpeg"/><Relationship Id="rId10" Type="http://schemas.openxmlformats.org/officeDocument/2006/relationships/image" Target="../media/image29.jpeg"/><Relationship Id="rId11" Type="http://schemas.openxmlformats.org/officeDocument/2006/relationships/image" Target="../media/image30.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1" Type="http://schemas.openxmlformats.org/officeDocument/2006/relationships/image" Target="../media/image39.jpeg"/><Relationship Id="rId12" Type="http://schemas.openxmlformats.org/officeDocument/2006/relationships/image" Target="../media/image40.jpeg"/><Relationship Id="rId13" Type="http://schemas.openxmlformats.org/officeDocument/2006/relationships/image" Target="../media/image41.jpeg"/><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1.jpe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jpeg"/><Relationship Id="rId7" Type="http://schemas.openxmlformats.org/officeDocument/2006/relationships/image" Target="../media/image35.jpeg"/><Relationship Id="rId8" Type="http://schemas.openxmlformats.org/officeDocument/2006/relationships/image" Target="../media/image36.jpeg"/><Relationship Id="rId9" Type="http://schemas.openxmlformats.org/officeDocument/2006/relationships/image" Target="../media/image37.jpeg"/><Relationship Id="rId10" Type="http://schemas.openxmlformats.org/officeDocument/2006/relationships/image" Target="../media/image38.jpeg"/></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1" Type="http://schemas.openxmlformats.org/officeDocument/2006/relationships/image" Target="../media/image50.jpeg"/><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iig.wwnorton.com/prinecomi2/full/page/345_sunk_cost_in_the_big_bang_theory" TargetMode="External"/><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5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5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1" Type="http://schemas.openxmlformats.org/officeDocument/2006/relationships/image" Target="../media/image61.jpeg"/><Relationship Id="rId12" Type="http://schemas.openxmlformats.org/officeDocument/2006/relationships/image" Target="../media/image62.jpeg"/><Relationship Id="rId13" Type="http://schemas.openxmlformats.org/officeDocument/2006/relationships/image" Target="../media/image63.jpeg"/><Relationship Id="rId14" Type="http://schemas.openxmlformats.org/officeDocument/2006/relationships/image" Target="../media/image64.jpeg"/><Relationship Id="rId15" Type="http://schemas.openxmlformats.org/officeDocument/2006/relationships/image" Target="../media/image65.jpeg"/><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7" Type="http://schemas.openxmlformats.org/officeDocument/2006/relationships/image" Target="../media/image57.jpeg"/><Relationship Id="rId8" Type="http://schemas.openxmlformats.org/officeDocument/2006/relationships/image" Target="../media/image58.jpeg"/><Relationship Id="rId9" Type="http://schemas.openxmlformats.org/officeDocument/2006/relationships/image" Target="../media/image59.jpeg"/><Relationship Id="rId10" Type="http://schemas.openxmlformats.org/officeDocument/2006/relationships/image" Target="../media/image6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6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67.jpeg"/><Relationship Id="rId4" Type="http://schemas.openxmlformats.org/officeDocument/2006/relationships/image" Target="../media/image68.jpeg"/><Relationship Id="rId5" Type="http://schemas.openxmlformats.org/officeDocument/2006/relationships/image" Target="../media/image69.jpeg"/><Relationship Id="rId6" Type="http://schemas.openxmlformats.org/officeDocument/2006/relationships/image" Target="../media/image70.jpeg"/><Relationship Id="rId7" Type="http://schemas.openxmlformats.org/officeDocument/2006/relationships/image" Target="../media/image71.jpeg"/><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hyperlink" Target="https://iig.wwnorton.com/prinecomi2/full/page/343_entry_and_exit_in_i_love_lucy" TargetMode="External"/><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1" Type="http://schemas.openxmlformats.org/officeDocument/2006/relationships/image" Target="../media/image81.jpeg"/><Relationship Id="rId12" Type="http://schemas.openxmlformats.org/officeDocument/2006/relationships/image" Target="../media/image82.jpeg"/><Relationship Id="rId13" Type="http://schemas.openxmlformats.org/officeDocument/2006/relationships/image" Target="../media/image83.jpeg"/><Relationship Id="rId14" Type="http://schemas.openxmlformats.org/officeDocument/2006/relationships/image" Target="../media/image84.jpeg"/><Relationship Id="rId15" Type="http://schemas.openxmlformats.org/officeDocument/2006/relationships/image" Target="../media/image85.jpeg"/><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image" Target="../media/image73.jpeg"/><Relationship Id="rId4" Type="http://schemas.openxmlformats.org/officeDocument/2006/relationships/image" Target="../media/image74.jpeg"/><Relationship Id="rId5" Type="http://schemas.openxmlformats.org/officeDocument/2006/relationships/image" Target="../media/image75.jpeg"/><Relationship Id="rId6" Type="http://schemas.openxmlformats.org/officeDocument/2006/relationships/image" Target="../media/image76.jpeg"/><Relationship Id="rId7" Type="http://schemas.openxmlformats.org/officeDocument/2006/relationships/image" Target="../media/image77.jpeg"/><Relationship Id="rId8" Type="http://schemas.openxmlformats.org/officeDocument/2006/relationships/image" Target="../media/image78.jpeg"/><Relationship Id="rId9" Type="http://schemas.openxmlformats.org/officeDocument/2006/relationships/image" Target="../media/image79.jpeg"/><Relationship Id="rId10" Type="http://schemas.openxmlformats.org/officeDocument/2006/relationships/image" Target="../media/image80.jpeg"/></Relationships>
</file>

<file path=ppt/slides/_rels/slide48.xml.rels><?xml version="1.0" encoding="UTF-8" standalone="yes"?>
<Relationships xmlns="http://schemas.openxmlformats.org/package/2006/relationships"><Relationship Id="rId9" Type="http://schemas.openxmlformats.org/officeDocument/2006/relationships/image" Target="../media/image92.jpeg"/><Relationship Id="rId20" Type="http://schemas.openxmlformats.org/officeDocument/2006/relationships/image" Target="../media/image103.jpeg"/><Relationship Id="rId21" Type="http://schemas.openxmlformats.org/officeDocument/2006/relationships/image" Target="../media/image104.jpeg"/><Relationship Id="rId22" Type="http://schemas.openxmlformats.org/officeDocument/2006/relationships/image" Target="../media/image105.jpeg"/><Relationship Id="rId23" Type="http://schemas.openxmlformats.org/officeDocument/2006/relationships/image" Target="../media/image106.jpeg"/><Relationship Id="rId10" Type="http://schemas.openxmlformats.org/officeDocument/2006/relationships/image" Target="../media/image93.jpeg"/><Relationship Id="rId11" Type="http://schemas.openxmlformats.org/officeDocument/2006/relationships/image" Target="../media/image94.jpeg"/><Relationship Id="rId12" Type="http://schemas.openxmlformats.org/officeDocument/2006/relationships/image" Target="../media/image95.jpeg"/><Relationship Id="rId13" Type="http://schemas.openxmlformats.org/officeDocument/2006/relationships/image" Target="../media/image96.jpeg"/><Relationship Id="rId14" Type="http://schemas.openxmlformats.org/officeDocument/2006/relationships/image" Target="../media/image97.jpeg"/><Relationship Id="rId15" Type="http://schemas.openxmlformats.org/officeDocument/2006/relationships/image" Target="../media/image98.jpeg"/><Relationship Id="rId16" Type="http://schemas.openxmlformats.org/officeDocument/2006/relationships/image" Target="../media/image99.jpeg"/><Relationship Id="rId17" Type="http://schemas.openxmlformats.org/officeDocument/2006/relationships/image" Target="../media/image100.jpeg"/><Relationship Id="rId18" Type="http://schemas.openxmlformats.org/officeDocument/2006/relationships/image" Target="../media/image101.jpeg"/><Relationship Id="rId19" Type="http://schemas.openxmlformats.org/officeDocument/2006/relationships/image" Target="../media/image102.jpeg"/><Relationship Id="rId1" Type="http://schemas.openxmlformats.org/officeDocument/2006/relationships/slideLayout" Target="../slideLayouts/slideLayout4.xml"/><Relationship Id="rId2" Type="http://schemas.openxmlformats.org/officeDocument/2006/relationships/notesSlide" Target="../notesSlides/notesSlide48.xml"/><Relationship Id="rId3" Type="http://schemas.openxmlformats.org/officeDocument/2006/relationships/image" Target="../media/image86.jpeg"/><Relationship Id="rId4" Type="http://schemas.openxmlformats.org/officeDocument/2006/relationships/image" Target="../media/image87.jpeg"/><Relationship Id="rId5" Type="http://schemas.openxmlformats.org/officeDocument/2006/relationships/image" Target="../media/image88.jpeg"/><Relationship Id="rId6" Type="http://schemas.openxmlformats.org/officeDocument/2006/relationships/image" Target="../media/image89.jpeg"/><Relationship Id="rId7" Type="http://schemas.openxmlformats.org/officeDocument/2006/relationships/image" Target="../media/image90.jpeg"/><Relationship Id="rId8" Type="http://schemas.openxmlformats.org/officeDocument/2006/relationships/image" Target="../media/image91.jpeg"/></Relationships>
</file>

<file path=ppt/slides/_rels/slide49.xml.rels><?xml version="1.0" encoding="UTF-8" standalone="yes"?>
<Relationships xmlns="http://schemas.openxmlformats.org/package/2006/relationships"><Relationship Id="rId9" Type="http://schemas.openxmlformats.org/officeDocument/2006/relationships/image" Target="../media/image113.jpeg"/><Relationship Id="rId20" Type="http://schemas.openxmlformats.org/officeDocument/2006/relationships/image" Target="../media/image124.jpeg"/><Relationship Id="rId21" Type="http://schemas.openxmlformats.org/officeDocument/2006/relationships/image" Target="../media/image125.jpeg"/><Relationship Id="rId22" Type="http://schemas.openxmlformats.org/officeDocument/2006/relationships/image" Target="../media/image126.jpeg"/><Relationship Id="rId23" Type="http://schemas.openxmlformats.org/officeDocument/2006/relationships/image" Target="../media/image127.jpeg"/><Relationship Id="rId24" Type="http://schemas.openxmlformats.org/officeDocument/2006/relationships/image" Target="../media/image128.jpeg"/><Relationship Id="rId25" Type="http://schemas.openxmlformats.org/officeDocument/2006/relationships/image" Target="../media/image129.jpeg"/><Relationship Id="rId26" Type="http://schemas.openxmlformats.org/officeDocument/2006/relationships/image" Target="../media/image130.jpeg"/><Relationship Id="rId27" Type="http://schemas.openxmlformats.org/officeDocument/2006/relationships/image" Target="../media/image131.jpeg"/><Relationship Id="rId10" Type="http://schemas.openxmlformats.org/officeDocument/2006/relationships/image" Target="../media/image114.jpeg"/><Relationship Id="rId11" Type="http://schemas.openxmlformats.org/officeDocument/2006/relationships/image" Target="../media/image115.jpeg"/><Relationship Id="rId12" Type="http://schemas.openxmlformats.org/officeDocument/2006/relationships/image" Target="../media/image116.jpeg"/><Relationship Id="rId13" Type="http://schemas.openxmlformats.org/officeDocument/2006/relationships/image" Target="../media/image117.jpeg"/><Relationship Id="rId14" Type="http://schemas.openxmlformats.org/officeDocument/2006/relationships/image" Target="../media/image118.jpeg"/><Relationship Id="rId15" Type="http://schemas.openxmlformats.org/officeDocument/2006/relationships/image" Target="../media/image119.jpeg"/><Relationship Id="rId16" Type="http://schemas.openxmlformats.org/officeDocument/2006/relationships/image" Target="../media/image120.jpeg"/><Relationship Id="rId17" Type="http://schemas.openxmlformats.org/officeDocument/2006/relationships/image" Target="../media/image121.jpeg"/><Relationship Id="rId18" Type="http://schemas.openxmlformats.org/officeDocument/2006/relationships/image" Target="../media/image122.jpeg"/><Relationship Id="rId19" Type="http://schemas.openxmlformats.org/officeDocument/2006/relationships/image" Target="../media/image123.jpeg"/><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image" Target="../media/image107.jpeg"/><Relationship Id="rId4" Type="http://schemas.openxmlformats.org/officeDocument/2006/relationships/image" Target="../media/image108.jpeg"/><Relationship Id="rId5" Type="http://schemas.openxmlformats.org/officeDocument/2006/relationships/image" Target="../media/image109.jpeg"/><Relationship Id="rId6" Type="http://schemas.openxmlformats.org/officeDocument/2006/relationships/image" Target="../media/image110.jpeg"/><Relationship Id="rId7" Type="http://schemas.openxmlformats.org/officeDocument/2006/relationships/image" Target="../media/image111.jpeg"/><Relationship Id="rId8" Type="http://schemas.openxmlformats.org/officeDocument/2006/relationships/image" Target="../media/image1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iig.wwnorton.com/prinecomi2/full/page/329_the_firm_in_south_park" TargetMode="External"/><Relationship Id="rId4"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3729038" y="1350963"/>
            <a:ext cx="5106987" cy="4179887"/>
          </a:xfrm>
        </p:spPr>
        <p:txBody>
          <a:bodyPr>
            <a:normAutofit/>
          </a:bodyPr>
          <a:lstStyle/>
          <a:p>
            <a:pPr eaLnBrk="1" hangingPunct="1"/>
            <a:r>
              <a:rPr lang="en-US" cap="none">
                <a:latin typeface="Helvetica Neue" pitchFamily="-107" charset="0"/>
                <a:cs typeface="Arial" pitchFamily="-107" charset="0"/>
              </a:rPr>
              <a:t>Firms in a Competitive Market</a:t>
            </a:r>
          </a:p>
        </p:txBody>
      </p:sp>
      <p:sp>
        <p:nvSpPr>
          <p:cNvPr id="13314"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sz="3800">
                <a:latin typeface="Arial" pitchFamily="-107" charset="0"/>
                <a:cs typeface="Arial" pitchFamily="-107" charset="0"/>
              </a:rPr>
              <a:t>Economics in </a:t>
            </a:r>
            <a:r>
              <a:rPr lang="en-US" sz="3800" i="1">
                <a:latin typeface="Arial" pitchFamily="-107" charset="0"/>
                <a:cs typeface="Arial" pitchFamily="-107" charset="0"/>
              </a:rPr>
              <a:t>Two and a Half Men</a:t>
            </a:r>
            <a:r>
              <a:rPr lang="en-US" sz="3800">
                <a:latin typeface="Arial" pitchFamily="-107" charset="0"/>
                <a:cs typeface="Arial" pitchFamily="-107" charset="0"/>
              </a:rPr>
              <a:t>, “Dead from the Waist Down”</a:t>
            </a:r>
            <a:endParaRPr lang="en-US" sz="3800" i="1">
              <a:latin typeface="Arial" pitchFamily="-107" charset="0"/>
              <a:cs typeface="Arial" pitchFamily="-107" charset="0"/>
            </a:endParaRPr>
          </a:p>
        </p:txBody>
      </p:sp>
      <p:sp>
        <p:nvSpPr>
          <p:cNvPr id="31746" name="Content Placeholder 2"/>
          <p:cNvSpPr>
            <a:spLocks noGrp="1"/>
          </p:cNvSpPr>
          <p:nvPr>
            <p:ph idx="1"/>
          </p:nvPr>
        </p:nvSpPr>
        <p:spPr>
          <a:xfrm>
            <a:off x="457200" y="1712913"/>
            <a:ext cx="8229600" cy="2409825"/>
          </a:xfrm>
        </p:spPr>
        <p:txBody>
          <a:bodyPr/>
          <a:lstStyle/>
          <a:p>
            <a:r>
              <a:rPr lang="en-US">
                <a:latin typeface="Arial" pitchFamily="-107" charset="0"/>
                <a:cs typeface="Arial" pitchFamily="-107" charset="0"/>
              </a:rPr>
              <a:t>Alan tries to earn money by entering the competitive industry of personal massage.</a:t>
            </a:r>
          </a:p>
        </p:txBody>
      </p:sp>
      <p:pic>
        <p:nvPicPr>
          <p:cNvPr id="31747" name="Picture 4" descr="Tip #330: The Firm in Two and a Half Men, “Dead from the Waist Down”">
            <a:hlinkClick r:id="rId3"/>
          </p:cNvPr>
          <p:cNvPicPr>
            <a:picLocks noChangeAspect="1"/>
          </p:cNvPicPr>
          <p:nvPr/>
        </p:nvPicPr>
        <p:blipFill>
          <a:blip r:embed="rId4"/>
          <a:srcRect l="20306" t="18303" r="22078" b="25455"/>
          <a:stretch>
            <a:fillRect/>
          </a:stretch>
        </p:blipFill>
        <p:spPr bwMode="auto">
          <a:xfrm>
            <a:off x="3797300" y="4122738"/>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The Simpsons</a:t>
            </a:r>
            <a:r>
              <a:rPr lang="en-US">
                <a:latin typeface="Arial" pitchFamily="-107" charset="0"/>
                <a:cs typeface="Arial" pitchFamily="-107" charset="0"/>
              </a:rPr>
              <a:t>, “Mr. Plow”</a:t>
            </a:r>
            <a:endParaRPr lang="en-US" i="1">
              <a:latin typeface="Arial" pitchFamily="-107" charset="0"/>
              <a:cs typeface="Arial" pitchFamily="-107" charset="0"/>
            </a:endParaRPr>
          </a:p>
        </p:txBody>
      </p:sp>
      <p:sp>
        <p:nvSpPr>
          <p:cNvPr id="33794" name="Content Placeholder 2"/>
          <p:cNvSpPr>
            <a:spLocks noGrp="1"/>
          </p:cNvSpPr>
          <p:nvPr>
            <p:ph idx="1"/>
          </p:nvPr>
        </p:nvSpPr>
        <p:spPr>
          <a:xfrm>
            <a:off x="457200" y="1712913"/>
            <a:ext cx="8229600" cy="1379537"/>
          </a:xfrm>
        </p:spPr>
        <p:txBody>
          <a:bodyPr/>
          <a:lstStyle/>
          <a:p>
            <a:r>
              <a:rPr lang="en-US">
                <a:latin typeface="Arial" pitchFamily="-107" charset="0"/>
                <a:cs typeface="Arial" pitchFamily="-107" charset="0"/>
              </a:rPr>
              <a:t>Homer buys a snow plow and goes into the snow removal business.</a:t>
            </a:r>
          </a:p>
        </p:txBody>
      </p:sp>
      <p:pic>
        <p:nvPicPr>
          <p:cNvPr id="33795" name="Picture 4" descr="Tip #327: Competition in The Simpsons, “Mr. Plow”">
            <a:hlinkClick r:id="rId3"/>
          </p:cNvPr>
          <p:cNvPicPr>
            <a:picLocks noChangeAspect="1"/>
          </p:cNvPicPr>
          <p:nvPr/>
        </p:nvPicPr>
        <p:blipFill>
          <a:blip r:embed="rId4"/>
          <a:srcRect l="20306" t="18303" r="22078" b="25455"/>
          <a:stretch>
            <a:fillRect/>
          </a:stretch>
        </p:blipFill>
        <p:spPr bwMode="auto">
          <a:xfrm>
            <a:off x="3940175" y="3278188"/>
            <a:ext cx="1260475" cy="1198562"/>
          </a:xfrm>
          <a:prstGeom prst="rect">
            <a:avLst/>
          </a:prstGeom>
          <a:noFill/>
          <a:ln w="9525">
            <a:noFill/>
            <a:miter lim="800000"/>
            <a:headEnd/>
            <a:tailEnd/>
          </a:ln>
        </p:spPr>
      </p:pic>
      <p:pic>
        <p:nvPicPr>
          <p:cNvPr id="6" name="Picture 5" descr="The Simpsons cartoon family in the front seat of a pickup truck."/>
          <p:cNvPicPr>
            <a:picLocks noChangeAspect="1"/>
          </p:cNvPicPr>
          <p:nvPr/>
        </p:nvPicPr>
        <p:blipFill>
          <a:blip r:embed="rId5"/>
          <a:srcRect b="5876"/>
          <a:stretch>
            <a:fillRect/>
          </a:stretch>
        </p:blipFill>
        <p:spPr>
          <a:xfrm>
            <a:off x="2161989" y="4639234"/>
            <a:ext cx="4820022" cy="1957295"/>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15900" y="0"/>
            <a:ext cx="8928100" cy="1527175"/>
          </a:xfrm>
        </p:spPr>
        <p:txBody>
          <a:bodyPr/>
          <a:lstStyle/>
          <a:p>
            <a:r>
              <a:rPr lang="en-US">
                <a:latin typeface="Arial" pitchFamily="-107" charset="0"/>
                <a:cs typeface="Arial" pitchFamily="-107" charset="0"/>
              </a:rPr>
              <a:t>How Do Firms Maximize Profits?</a:t>
            </a:r>
          </a:p>
        </p:txBody>
      </p:sp>
      <p:sp>
        <p:nvSpPr>
          <p:cNvPr id="12291"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How many driveways should Mr. Plow clear to maximize profits?</a:t>
            </a:r>
          </a:p>
          <a:p>
            <a:pPr eaLnBrk="1" hangingPunct="1"/>
            <a:endParaRPr lang="en-US" sz="3200">
              <a:latin typeface="Arial" pitchFamily="-107" charset="0"/>
              <a:cs typeface="Arial" pitchFamily="-107" charset="0"/>
            </a:endParaRPr>
          </a:p>
          <a:p>
            <a:pPr eaLnBrk="1" hangingPunct="1"/>
            <a:r>
              <a:rPr lang="en-US" sz="3200">
                <a:latin typeface="Arial" pitchFamily="-107" charset="0"/>
                <a:cs typeface="Arial" pitchFamily="-107" charset="0"/>
              </a:rPr>
              <a:t>Want to derive a firm’s</a:t>
            </a:r>
            <a:br>
              <a:rPr lang="en-US" sz="3200">
                <a:latin typeface="Arial" pitchFamily="-107" charset="0"/>
                <a:cs typeface="Arial" pitchFamily="-107" charset="0"/>
              </a:rPr>
            </a:br>
            <a:r>
              <a:rPr lang="en-US" sz="3200">
                <a:latin typeface="Arial" pitchFamily="-107" charset="0"/>
                <a:cs typeface="Arial" pitchFamily="-107" charset="0"/>
              </a:rPr>
              <a:t>profit-maximizing rule</a:t>
            </a:r>
          </a:p>
          <a:p>
            <a:pPr eaLnBrk="1" hangingPunct="1">
              <a:buFont typeface="Arial" pitchFamily="-107" charset="0"/>
              <a:buNone/>
            </a:pPr>
            <a:endParaRPr lang="en-US" sz="2800">
              <a:latin typeface="Arial" pitchFamily="-107" charset="0"/>
              <a:cs typeface="Arial" pitchFamily="-107" charset="0"/>
            </a:endParaRPr>
          </a:p>
        </p:txBody>
      </p:sp>
      <p:pic>
        <p:nvPicPr>
          <p:cNvPr id="35843" name="Picture 5" descr="Sheet of paper containing a graph and data on profits."/>
          <p:cNvPicPr>
            <a:picLocks noChangeAspect="1" noChangeArrowheads="1"/>
          </p:cNvPicPr>
          <p:nvPr/>
        </p:nvPicPr>
        <p:blipFill>
          <a:blip r:embed="rId3"/>
          <a:srcRect/>
          <a:stretch>
            <a:fillRect/>
          </a:stretch>
        </p:blipFill>
        <p:spPr bwMode="auto">
          <a:xfrm>
            <a:off x="5950594" y="2866020"/>
            <a:ext cx="2270628" cy="16596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00050" y="0"/>
            <a:ext cx="8421688" cy="1527175"/>
          </a:xfrm>
        </p:spPr>
        <p:txBody>
          <a:bodyPr/>
          <a:lstStyle/>
          <a:p>
            <a:r>
              <a:rPr lang="en-US">
                <a:latin typeface="Arial" pitchFamily="-107" charset="0"/>
                <a:cs typeface="Arial" pitchFamily="-107" charset="0"/>
              </a:rPr>
              <a:t>Calculating Profits: Price = $10—1 </a:t>
            </a:r>
          </a:p>
        </p:txBody>
      </p:sp>
      <p:graphicFrame>
        <p:nvGraphicFramePr>
          <p:cNvPr id="5" name="Table 4"/>
          <p:cNvGraphicFramePr>
            <a:graphicFrameLocks noGrp="1"/>
          </p:cNvGraphicFramePr>
          <p:nvPr/>
        </p:nvGraphicFramePr>
        <p:xfrm>
          <a:off x="265113" y="1639888"/>
          <a:ext cx="8610600" cy="5121275"/>
        </p:xfrm>
        <a:graphic>
          <a:graphicData uri="http://schemas.openxmlformats.org/drawingml/2006/table">
            <a:tbl>
              <a:tblPr/>
              <a:tblGrid>
                <a:gridCol w="1219200"/>
                <a:gridCol w="838200"/>
                <a:gridCol w="838200"/>
                <a:gridCol w="1295400"/>
                <a:gridCol w="1295400"/>
                <a:gridCol w="1295400"/>
                <a:gridCol w="1828800"/>
              </a:tblGrid>
              <a:tr h="1104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Quantity</a:t>
                      </a:r>
                    </a:p>
                  </a:txBody>
                  <a:tcPr marL="56444" marR="5644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P </a:t>
                      </a: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sym typeface="Symbol" pitchFamily="-107" charset="2"/>
                        </a:rPr>
                        <a:t></a:t>
                      </a: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TC</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Profit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TR – TC</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MR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Δ TR ÷ Δ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MC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Δ TC ÷ Δ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Change in Profit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MR –  MC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Δ TR ÷ Δ Q</a:t>
                      </a:r>
                    </a:p>
                  </a:txBody>
                  <a:tcPr marL="56444" marR="5644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0</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endParaRP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8</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6</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60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60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8</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80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70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0</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9</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90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95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-15</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alibri" pitchFamily="-107" charset="0"/>
                          <a:ea typeface="Arial" pitchFamily="-107" charset="0"/>
                          <a:cs typeface="Arial" pitchFamily="-107" charset="0"/>
                        </a:rPr>
                        <a:t>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Calibri" pitchFamily="-107" charset="0"/>
                          <a:ea typeface="Arial" pitchFamily="-107" charset="0"/>
                          <a:cs typeface="Arial" pitchFamily="-107" charset="0"/>
                        </a:rPr>
                        <a:t>-40</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1495425" y="2754313"/>
            <a:ext cx="823913" cy="4013200"/>
          </a:xfrm>
          <a:prstGeom prst="rect">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10" name="Rectangle 9"/>
          <p:cNvSpPr/>
          <p:nvPr/>
        </p:nvSpPr>
        <p:spPr>
          <a:xfrm>
            <a:off x="3170238" y="2754313"/>
            <a:ext cx="1279525" cy="4013200"/>
          </a:xfrm>
          <a:prstGeom prst="rect">
            <a:avLst/>
          </a:prstGeom>
          <a:solidFill>
            <a:srgbClr val="43A64A">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up)">
                                      <p:cBhvr>
                                        <p:cTn id="1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Profit-Maximizing Rule—1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Mr. Plow wants to compare his marginal revenue to his marginal cost.</a:t>
            </a:r>
          </a:p>
          <a:p>
            <a:pPr eaLnBrk="1" hangingPunct="1"/>
            <a:endParaRPr lang="en-US" sz="3200">
              <a:latin typeface="Arial" pitchFamily="-107" charset="0"/>
              <a:cs typeface="Arial" pitchFamily="-107" charset="0"/>
            </a:endParaRPr>
          </a:p>
          <a:p>
            <a:pPr eaLnBrk="1" hangingPunct="1"/>
            <a:r>
              <a:rPr lang="en-US" sz="3200">
                <a:latin typeface="Arial" pitchFamily="-107" charset="0"/>
                <a:cs typeface="Arial" pitchFamily="-107" charset="0"/>
              </a:rPr>
              <a:t>Marginal revenue (MR)</a:t>
            </a:r>
          </a:p>
          <a:p>
            <a:pPr lvl="1" eaLnBrk="1" hangingPunct="1"/>
            <a:r>
              <a:rPr lang="en-US">
                <a:latin typeface="Arial" pitchFamily="-107" charset="0"/>
                <a:cs typeface="Arial" pitchFamily="-107" charset="0"/>
              </a:rPr>
              <a:t>MR = ΔTR ÷ ΔQ</a:t>
            </a:r>
          </a:p>
          <a:p>
            <a:pPr lvl="1" eaLnBrk="1" hangingPunct="1"/>
            <a:endParaRPr lang="en-US">
              <a:latin typeface="Arial" pitchFamily="-107" charset="0"/>
              <a:cs typeface="Arial" pitchFamily="-107" charset="0"/>
            </a:endParaRPr>
          </a:p>
          <a:p>
            <a:pPr eaLnBrk="1" hangingPunct="1"/>
            <a:r>
              <a:rPr lang="en-US" sz="3200">
                <a:latin typeface="Arial" pitchFamily="-107" charset="0"/>
                <a:cs typeface="Arial" pitchFamily="-107" charset="0"/>
              </a:rPr>
              <a:t>Marginal cost (MC)</a:t>
            </a:r>
          </a:p>
          <a:p>
            <a:pPr lvl="1" eaLnBrk="1" hangingPunct="1"/>
            <a:r>
              <a:rPr lang="en-US">
                <a:latin typeface="Arial" pitchFamily="-107" charset="0"/>
                <a:cs typeface="Arial" pitchFamily="-107" charset="0"/>
              </a:rPr>
              <a:t>MC = ΔTC ÷ ΔQ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Profit-Maximizing Rule—2 </a:t>
            </a:r>
          </a:p>
        </p:txBody>
      </p:sp>
      <p:sp>
        <p:nvSpPr>
          <p:cNvPr id="15363"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Marginal profit</a:t>
            </a:r>
          </a:p>
          <a:p>
            <a:pPr lvl="1" eaLnBrk="1" hangingPunct="1"/>
            <a:r>
              <a:rPr lang="en-US" sz="2800" dirty="0" err="1">
                <a:latin typeface="Arial" pitchFamily="-107" charset="0"/>
                <a:cs typeface="Arial" pitchFamily="-107" charset="0"/>
              </a:rPr>
              <a:t>Δ</a:t>
            </a:r>
            <a:r>
              <a:rPr lang="en-US" sz="2800" dirty="0">
                <a:latin typeface="Arial" pitchFamily="-107" charset="0"/>
                <a:cs typeface="Arial" pitchFamily="-107" charset="0"/>
              </a:rPr>
              <a:t> Profit = MR – MC</a:t>
            </a:r>
          </a:p>
          <a:p>
            <a:pPr lvl="1" eaLnBrk="1" hangingPunct="1"/>
            <a:endParaRPr lang="en-US" sz="2800" dirty="0">
              <a:latin typeface="Arial" pitchFamily="-107" charset="0"/>
              <a:cs typeface="Arial" pitchFamily="-107" charset="0"/>
            </a:endParaRPr>
          </a:p>
          <a:p>
            <a:pPr eaLnBrk="1" hangingPunct="1"/>
            <a:r>
              <a:rPr lang="en-US" sz="3200" dirty="0">
                <a:latin typeface="Arial" pitchFamily="-107" charset="0"/>
                <a:cs typeface="Arial" pitchFamily="-107" charset="0"/>
              </a:rPr>
              <a:t>Profit-maximizing rule:</a:t>
            </a:r>
          </a:p>
          <a:p>
            <a:pPr lvl="1" eaLnBrk="1" hangingPunct="1"/>
            <a:r>
              <a:rPr lang="en-US" sz="2800" dirty="0">
                <a:latin typeface="Arial" pitchFamily="-107" charset="0"/>
                <a:cs typeface="Arial" pitchFamily="-107" charset="0"/>
              </a:rPr>
              <a:t>Profit is maximized by choosing the level of output such that</a:t>
            </a:r>
          </a:p>
          <a:p>
            <a:pPr lvl="1" algn="ctr" eaLnBrk="1" hangingPunct="1">
              <a:buNone/>
            </a:pPr>
            <a:r>
              <a:rPr lang="en-US" sz="3600" b="1" dirty="0" smtClean="0">
                <a:solidFill>
                  <a:srgbClr val="1392C8"/>
                </a:solidFill>
                <a:latin typeface="Arial" pitchFamily="-107" charset="0"/>
                <a:cs typeface="Arial" pitchFamily="-107" charset="0"/>
              </a:rPr>
              <a:t>MR = MC</a:t>
            </a:r>
            <a:endParaRPr lang="en-US" sz="3600" b="1" dirty="0">
              <a:solidFill>
                <a:srgbClr val="00B0F0"/>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00050" y="0"/>
            <a:ext cx="8421688" cy="1527175"/>
          </a:xfrm>
        </p:spPr>
        <p:txBody>
          <a:bodyPr/>
          <a:lstStyle/>
          <a:p>
            <a:r>
              <a:rPr lang="en-US">
                <a:latin typeface="Arial" pitchFamily="-107" charset="0"/>
                <a:cs typeface="Arial" pitchFamily="-107" charset="0"/>
              </a:rPr>
              <a:t>Calculating Profits: Price = $10—2 </a:t>
            </a:r>
          </a:p>
        </p:txBody>
      </p:sp>
      <p:graphicFrame>
        <p:nvGraphicFramePr>
          <p:cNvPr id="5" name="Table 4"/>
          <p:cNvGraphicFramePr>
            <a:graphicFrameLocks noGrp="1"/>
          </p:cNvGraphicFramePr>
          <p:nvPr>
            <p:extLst>
              <p:ext uri="{D42A27DB-BD31-4B8C-83A1-F6EECF244321}">
                <p14:modId xmlns:p14="http://schemas.microsoft.com/office/powerpoint/2010/main" val="1932297602"/>
              </p:ext>
            </p:extLst>
          </p:nvPr>
        </p:nvGraphicFramePr>
        <p:xfrm>
          <a:off x="265113" y="1639888"/>
          <a:ext cx="8610600" cy="5121275"/>
        </p:xfrm>
        <a:graphic>
          <a:graphicData uri="http://schemas.openxmlformats.org/drawingml/2006/table">
            <a:tbl>
              <a:tblPr/>
              <a:tblGrid>
                <a:gridCol w="1219200"/>
                <a:gridCol w="838200"/>
                <a:gridCol w="838200"/>
                <a:gridCol w="1295400"/>
                <a:gridCol w="1295400"/>
                <a:gridCol w="1295400"/>
                <a:gridCol w="1828800"/>
              </a:tblGrid>
              <a:tr h="11049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Quantity</a:t>
                      </a:r>
                    </a:p>
                  </a:txBody>
                  <a:tcPr marL="56444" marR="56444" marT="0" marB="0" anchor="ctr" horzOverflow="overflow">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P </a:t>
                      </a:r>
                      <a:r>
                        <a:rPr kumimoji="0" lang="en-US" sz="1600" b="0" i="0" u="none" strike="noStrike" cap="none" normalizeH="0" baseline="0">
                          <a:ln>
                            <a:noFill/>
                          </a:ln>
                          <a:solidFill>
                            <a:schemeClr val="tx1"/>
                          </a:solidFill>
                          <a:effectLst/>
                          <a:latin typeface="Arial" charset="0"/>
                          <a:ea typeface="Arial" charset="0"/>
                          <a:cs typeface="Arial" charset="0"/>
                          <a:sym typeface="Symbol" pitchFamily="-107" charset="2"/>
                        </a:rPr>
                        <a:t></a:t>
                      </a:r>
                      <a:r>
                        <a:rPr kumimoji="0" lang="en-US" sz="1600" b="0" i="0" u="none" strike="noStrike" cap="none" normalizeH="0" baseline="0">
                          <a:ln>
                            <a:noFill/>
                          </a:ln>
                          <a:solidFill>
                            <a:schemeClr val="tx1"/>
                          </a:solidFill>
                          <a:effectLst/>
                          <a:latin typeface="Arial" charset="0"/>
                          <a:ea typeface="Arial" charset="0"/>
                          <a:cs typeface="Arial" charset="0"/>
                        </a:rPr>
                        <a:t>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TC</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Profit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TR – TC</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MR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Δ TR ÷ Δ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MC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Δ TC ÷ Δ Q</a:t>
                      </a:r>
                    </a:p>
                  </a:txBody>
                  <a:tcPr marL="56444" marR="56444" marT="0" marB="0" anchor="ctr" horzOverflow="overflow">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Change in Profit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MR –  MC</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Δ TR ÷ Δ Q</a:t>
                      </a:r>
                    </a:p>
                  </a:txBody>
                  <a:tcPr marL="56444" marR="56444" marT="0" marB="0" anchor="ctr" horzOverflow="overflow">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solidFill>
                      <a:srgbClr val="C6D9F1"/>
                    </a:solid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0</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Arial" charset="0"/>
                        <a:cs typeface="Arial" charset="0"/>
                      </a:endParaRP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8</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54</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3</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6</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8</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80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70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0</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95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25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-15</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28575"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-45</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10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Arial" charset="0"/>
                          <a:cs typeface="Arial" charset="0"/>
                        </a:rPr>
                        <a:t>50</a:t>
                      </a:r>
                    </a:p>
                  </a:txBody>
                  <a:tcPr marL="56444" marR="5644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ea typeface="Arial" charset="0"/>
                          <a:cs typeface="Arial" charset="0"/>
                        </a:rPr>
                        <a:t>-40</a:t>
                      </a:r>
                    </a:p>
                  </a:txBody>
                  <a:tcPr marL="56444" marR="56444" marT="0" marB="0" anchor="ctr" horzOverflow="overflow">
                    <a:lnL w="12700" cap="flat" cmpd="sng" algn="ctr">
                      <a:solidFill>
                        <a:schemeClr val="tx1"/>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5754688" y="2751138"/>
            <a:ext cx="1306512" cy="4013200"/>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10" name="Rectangle 9"/>
          <p:cNvSpPr/>
          <p:nvPr/>
        </p:nvSpPr>
        <p:spPr>
          <a:xfrm>
            <a:off x="4476750" y="2751138"/>
            <a:ext cx="1277938" cy="4013200"/>
          </a:xfrm>
          <a:prstGeom prst="rect">
            <a:avLst/>
          </a:prstGeom>
          <a:solidFill>
            <a:srgbClr val="43A64A">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3" name="Rectangle 2" descr="Third click: Rectangle appears around the solution"/>
          <p:cNvSpPr>
            <a:spLocks noChangeArrowheads="1"/>
          </p:cNvSpPr>
          <p:nvPr/>
        </p:nvSpPr>
        <p:spPr bwMode="auto">
          <a:xfrm>
            <a:off x="282575" y="5661025"/>
            <a:ext cx="8593138" cy="376238"/>
          </a:xfrm>
          <a:prstGeom prst="rect">
            <a:avLst/>
          </a:prstGeom>
          <a:noFill/>
          <a:ln w="38100">
            <a:solidFill>
              <a:srgbClr val="00206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Profit-Maximizing Rule—3 </a:t>
            </a:r>
          </a:p>
        </p:txBody>
      </p:sp>
      <p:sp>
        <p:nvSpPr>
          <p:cNvPr id="16387" name="Content Placeholder 2"/>
          <p:cNvSpPr>
            <a:spLocks noGrp="1"/>
          </p:cNvSpPr>
          <p:nvPr>
            <p:ph idx="1"/>
          </p:nvPr>
        </p:nvSpPr>
        <p:spPr>
          <a:xfrm>
            <a:off x="457200" y="1712913"/>
            <a:ext cx="8229600" cy="4895850"/>
          </a:xfrm>
        </p:spPr>
        <p:txBody>
          <a:bodyPr/>
          <a:lstStyle/>
          <a:p>
            <a:pPr eaLnBrk="1" hangingPunct="1"/>
            <a:r>
              <a:rPr lang="en-US" sz="3000" dirty="0">
                <a:latin typeface="Arial" pitchFamily="-107" charset="0"/>
                <a:cs typeface="Arial" pitchFamily="-107" charset="0"/>
              </a:rPr>
              <a:t>Profit is maximized by choosing the level of output such that</a:t>
            </a:r>
          </a:p>
          <a:p>
            <a:pPr lvl="1" algn="ctr" eaLnBrk="1" hangingPunct="1">
              <a:buNone/>
            </a:pPr>
            <a:r>
              <a:rPr lang="en-US" sz="3000" b="1" dirty="0" smtClean="0">
                <a:solidFill>
                  <a:srgbClr val="1392C8"/>
                </a:solidFill>
                <a:latin typeface="Arial" pitchFamily="-107" charset="0"/>
                <a:cs typeface="Arial" pitchFamily="-107" charset="0"/>
              </a:rPr>
              <a:t>MR = MC</a:t>
            </a:r>
            <a:endParaRPr lang="en-US" sz="3000" dirty="0">
              <a:latin typeface="Arial" pitchFamily="-107" charset="0"/>
              <a:cs typeface="Arial" pitchFamily="-107" charset="0"/>
            </a:endParaRPr>
          </a:p>
          <a:p>
            <a:pPr eaLnBrk="1" hangingPunct="1"/>
            <a:endParaRPr lang="en-US" sz="3000" dirty="0">
              <a:latin typeface="Arial" pitchFamily="-107" charset="0"/>
              <a:cs typeface="Arial" pitchFamily="-107" charset="0"/>
            </a:endParaRPr>
          </a:p>
          <a:p>
            <a:pPr eaLnBrk="1" hangingPunct="1"/>
            <a:r>
              <a:rPr lang="en-US" sz="3000" dirty="0">
                <a:latin typeface="Arial" pitchFamily="-107" charset="0"/>
                <a:cs typeface="Arial" pitchFamily="-107" charset="0"/>
              </a:rPr>
              <a:t>What should the firm do if MR &gt; MC?</a:t>
            </a:r>
          </a:p>
          <a:p>
            <a:pPr eaLnBrk="1" hangingPunct="1"/>
            <a:endParaRPr lang="en-US" sz="3000" dirty="0">
              <a:latin typeface="Arial" pitchFamily="-107" charset="0"/>
              <a:cs typeface="Arial" pitchFamily="-107" charset="0"/>
            </a:endParaRPr>
          </a:p>
          <a:p>
            <a:pPr eaLnBrk="1" hangingPunct="1"/>
            <a:r>
              <a:rPr lang="en-US" sz="3000" dirty="0">
                <a:latin typeface="Arial" pitchFamily="-107" charset="0"/>
                <a:cs typeface="Arial" pitchFamily="-107" charset="0"/>
              </a:rPr>
              <a:t>What should the firm do if MR &lt; MC?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Deciding How Much to Produce</a:t>
            </a:r>
          </a:p>
        </p:txBody>
      </p:sp>
      <p:sp>
        <p:nvSpPr>
          <p:cNvPr id="18435"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Mr. Plow will maximize profits where MR = MC.</a:t>
            </a:r>
          </a:p>
          <a:p>
            <a:pPr eaLnBrk="1" hangingPunct="1"/>
            <a:endParaRPr lang="en-US" sz="3200">
              <a:latin typeface="Arial" pitchFamily="-107" charset="0"/>
              <a:cs typeface="Arial" pitchFamily="-107" charset="0"/>
            </a:endParaRPr>
          </a:p>
          <a:p>
            <a:pPr eaLnBrk="1" hangingPunct="1"/>
            <a:r>
              <a:rPr lang="en-US" sz="3200">
                <a:latin typeface="Arial" pitchFamily="-107" charset="0"/>
                <a:cs typeface="Arial" pitchFamily="-107" charset="0"/>
              </a:rPr>
              <a:t>Since he is a price taker: P* = MR.</a:t>
            </a:r>
          </a:p>
          <a:p>
            <a:pPr eaLnBrk="1" hangingPunct="1"/>
            <a:endParaRPr lang="en-US" sz="3200">
              <a:latin typeface="Arial" pitchFamily="-107" charset="0"/>
              <a:cs typeface="Arial" pitchFamily="-107" charset="0"/>
            </a:endParaRPr>
          </a:p>
          <a:p>
            <a:pPr eaLnBrk="1" hangingPunct="1"/>
            <a:endParaRPr lang="en-US" sz="3200">
              <a:latin typeface="Arial" pitchFamily="-107" charset="0"/>
              <a:cs typeface="Arial" pitchFamily="-107"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 "/>
          <p:cNvPicPr>
            <a:picLocks noChangeAspect="1"/>
          </p:cNvPicPr>
          <p:nvPr/>
        </p:nvPicPr>
        <p:blipFill>
          <a:blip r:embed="rId3"/>
          <a:stretch>
            <a:fillRect/>
          </a:stretch>
        </p:blipFill>
        <p:spPr>
          <a:xfrm>
            <a:off x="2406103" y="2975738"/>
            <a:ext cx="3413760" cy="627888"/>
          </a:xfrm>
          <a:prstGeom prst="rect">
            <a:avLst/>
          </a:prstGeom>
        </p:spPr>
      </p:pic>
      <p:pic>
        <p:nvPicPr>
          <p:cNvPr id="12" name="Picture 11" descr=" "/>
          <p:cNvPicPr>
            <a:picLocks noChangeAspect="1"/>
          </p:cNvPicPr>
          <p:nvPr/>
        </p:nvPicPr>
        <p:blipFill>
          <a:blip r:embed="rId4">
            <a:clrChange>
              <a:clrFrom>
                <a:srgbClr val="FFFFFF"/>
              </a:clrFrom>
              <a:clrTo>
                <a:srgbClr val="FFFFFF">
                  <a:alpha val="0"/>
                </a:srgbClr>
              </a:clrTo>
            </a:clrChange>
          </a:blip>
          <a:stretch>
            <a:fillRect/>
          </a:stretch>
        </p:blipFill>
        <p:spPr>
          <a:xfrm>
            <a:off x="2403055" y="3595776"/>
            <a:ext cx="3419856" cy="30480"/>
          </a:xfrm>
          <a:prstGeom prst="rect">
            <a:avLst/>
          </a:prstGeom>
        </p:spPr>
      </p:pic>
      <p:sp>
        <p:nvSpPr>
          <p:cNvPr id="50183" name="Title 8"/>
          <p:cNvSpPr>
            <a:spLocks noGrp="1"/>
          </p:cNvSpPr>
          <p:nvPr>
            <p:ph type="title"/>
          </p:nvPr>
        </p:nvSpPr>
        <p:spPr>
          <a:xfrm>
            <a:off x="476250" y="-230188"/>
            <a:ext cx="8229600" cy="1143001"/>
          </a:xfrm>
        </p:spPr>
        <p:txBody>
          <a:bodyPr/>
          <a:lstStyle/>
          <a:p>
            <a:pPr eaLnBrk="1" hangingPunct="1"/>
            <a:r>
              <a:rPr lang="en-US"/>
              <a:t>Profit Maximization</a:t>
            </a:r>
          </a:p>
        </p:txBody>
      </p:sp>
      <p:pic>
        <p:nvPicPr>
          <p:cNvPr id="13" name="Picture 12" descr=" "/>
          <p:cNvPicPr>
            <a:picLocks noChangeAspect="1"/>
          </p:cNvPicPr>
          <p:nvPr/>
        </p:nvPicPr>
        <p:blipFill>
          <a:blip r:embed="rId5">
            <a:clrChange>
              <a:clrFrom>
                <a:srgbClr val="FFFFFF"/>
              </a:clrFrom>
              <a:clrTo>
                <a:srgbClr val="FFFFFF">
                  <a:alpha val="0"/>
                </a:srgbClr>
              </a:clrTo>
            </a:clrChange>
          </a:blip>
          <a:stretch>
            <a:fillRect/>
          </a:stretch>
        </p:blipFill>
        <p:spPr>
          <a:xfrm>
            <a:off x="5814454" y="2990305"/>
            <a:ext cx="24384" cy="3291840"/>
          </a:xfrm>
          <a:prstGeom prst="rect">
            <a:avLst/>
          </a:prstGeom>
        </p:spPr>
      </p:pic>
      <p:pic>
        <p:nvPicPr>
          <p:cNvPr id="14" name="Picture 13" descr=" "/>
          <p:cNvPicPr>
            <a:picLocks noChangeAspect="1"/>
          </p:cNvPicPr>
          <p:nvPr/>
        </p:nvPicPr>
        <p:blipFill>
          <a:blip r:embed="rId6">
            <a:clrChange>
              <a:clrFrom>
                <a:srgbClr val="FFFFFF"/>
              </a:clrFrom>
              <a:clrTo>
                <a:srgbClr val="FFFFFF">
                  <a:alpha val="0"/>
                </a:srgbClr>
              </a:clrTo>
            </a:clrChange>
          </a:blip>
          <a:stretch>
            <a:fillRect/>
          </a:stretch>
        </p:blipFill>
        <p:spPr>
          <a:xfrm>
            <a:off x="1201759" y="2877776"/>
            <a:ext cx="4858512" cy="3639312"/>
          </a:xfrm>
          <a:prstGeom prst="rect">
            <a:avLst/>
          </a:prstGeom>
        </p:spPr>
      </p:pic>
      <p:pic>
        <p:nvPicPr>
          <p:cNvPr id="16" name="Picture 15" descr=" "/>
          <p:cNvPicPr>
            <a:picLocks noChangeAspect="1"/>
          </p:cNvPicPr>
          <p:nvPr/>
        </p:nvPicPr>
        <p:blipFill>
          <a:blip r:embed="rId7">
            <a:clrChange>
              <a:clrFrom>
                <a:srgbClr val="FFFFFF"/>
              </a:clrFrom>
              <a:clrTo>
                <a:srgbClr val="FFFFFF">
                  <a:alpha val="0"/>
                </a:srgbClr>
              </a:clrTo>
            </a:clrChange>
          </a:blip>
          <a:stretch>
            <a:fillRect/>
          </a:stretch>
        </p:blipFill>
        <p:spPr>
          <a:xfrm>
            <a:off x="3477647" y="1394656"/>
            <a:ext cx="4437888" cy="2688336"/>
          </a:xfrm>
          <a:prstGeom prst="rect">
            <a:avLst/>
          </a:prstGeom>
        </p:spPr>
      </p:pic>
      <p:pic>
        <p:nvPicPr>
          <p:cNvPr id="17" name="Picture 16" descr=" "/>
          <p:cNvPicPr>
            <a:picLocks noChangeAspect="1"/>
          </p:cNvPicPr>
          <p:nvPr/>
        </p:nvPicPr>
        <p:blipFill>
          <a:blip r:embed="rId8">
            <a:clrChange>
              <a:clrFrom>
                <a:srgbClr val="FFFFFF"/>
              </a:clrFrom>
              <a:clrTo>
                <a:srgbClr val="FFFFFF">
                  <a:alpha val="0"/>
                </a:srgbClr>
              </a:clrTo>
            </a:clrChange>
          </a:blip>
          <a:stretch>
            <a:fillRect/>
          </a:stretch>
        </p:blipFill>
        <p:spPr>
          <a:xfrm>
            <a:off x="3220807" y="1338160"/>
            <a:ext cx="3773424" cy="3505200"/>
          </a:xfrm>
          <a:prstGeom prst="rect">
            <a:avLst/>
          </a:prstGeom>
        </p:spPr>
      </p:pic>
      <p:pic>
        <p:nvPicPr>
          <p:cNvPr id="19" name="Picture 18" descr=" "/>
          <p:cNvPicPr>
            <a:picLocks noChangeAspect="1"/>
          </p:cNvPicPr>
          <p:nvPr/>
        </p:nvPicPr>
        <p:blipFill>
          <a:blip r:embed="rId9">
            <a:clrChange>
              <a:clrFrom>
                <a:srgbClr val="FFFFFF"/>
              </a:clrFrom>
              <a:clrTo>
                <a:srgbClr val="FFFFFF">
                  <a:alpha val="0"/>
                </a:srgbClr>
              </a:clrTo>
            </a:clrChange>
          </a:blip>
          <a:stretch>
            <a:fillRect/>
          </a:stretch>
        </p:blipFill>
        <p:spPr>
          <a:xfrm>
            <a:off x="3149774" y="1128260"/>
            <a:ext cx="2676144" cy="1859280"/>
          </a:xfrm>
          <a:prstGeom prst="rect">
            <a:avLst/>
          </a:prstGeom>
        </p:spPr>
      </p:pic>
      <p:sp>
        <p:nvSpPr>
          <p:cNvPr id="21" name="Rectangle 20" descr=" "/>
          <p:cNvSpPr/>
          <p:nvPr/>
        </p:nvSpPr>
        <p:spPr>
          <a:xfrm>
            <a:off x="993588" y="3384176"/>
            <a:ext cx="1367118" cy="358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 "/>
          <p:cNvPicPr>
            <a:picLocks noChangeAspect="1"/>
          </p:cNvPicPr>
          <p:nvPr/>
        </p:nvPicPr>
        <p:blipFill>
          <a:blip r:embed="rId10">
            <a:clrChange>
              <a:clrFrom>
                <a:srgbClr val="FFFFFF"/>
              </a:clrFrom>
              <a:clrTo>
                <a:srgbClr val="FFFFFF">
                  <a:alpha val="0"/>
                </a:srgbClr>
              </a:clrTo>
            </a:clrChange>
          </a:blip>
          <a:stretch>
            <a:fillRect/>
          </a:stretch>
        </p:blipFill>
        <p:spPr>
          <a:xfrm>
            <a:off x="2410342" y="2879894"/>
            <a:ext cx="5547360" cy="146304"/>
          </a:xfrm>
          <a:prstGeom prst="rect">
            <a:avLst/>
          </a:prstGeom>
        </p:spPr>
      </p:pic>
      <p:pic>
        <p:nvPicPr>
          <p:cNvPr id="18" name="Picture 17" descr=" "/>
          <p:cNvPicPr>
            <a:picLocks noChangeAspect="1"/>
          </p:cNvPicPr>
          <p:nvPr/>
        </p:nvPicPr>
        <p:blipFill>
          <a:blip r:embed="rId11">
            <a:clrChange>
              <a:clrFrom>
                <a:srgbClr val="FFFFFF"/>
              </a:clrFrom>
              <a:clrTo>
                <a:srgbClr val="FFFFFF">
                  <a:alpha val="0"/>
                </a:srgbClr>
              </a:clrTo>
            </a:clrChange>
          </a:blip>
          <a:stretch>
            <a:fillRect/>
          </a:stretch>
        </p:blipFill>
        <p:spPr>
          <a:xfrm>
            <a:off x="5750809" y="2771536"/>
            <a:ext cx="335280" cy="286512"/>
          </a:xfrm>
          <a:prstGeom prst="rect">
            <a:avLst/>
          </a:prstGeom>
        </p:spPr>
      </p:pic>
      <p:pic>
        <p:nvPicPr>
          <p:cNvPr id="20" name="Picture 19" descr="A profit maximization line graph with “Price and cost” labelled on the y-axis and “Quantity (driveways plowed)” labelled on the x-axis. A marginal cost curve, average total cost curve, and a horizontal marginal revenue line are also labelled on the graph. The maximum profit occurs where marginal revenue and marginal cost are equal at p = $10 and Q = 8. The average total cost is $8.75. The difference between the marginal revenue and average total cost is profit."/>
          <p:cNvPicPr>
            <a:picLocks noChangeAspect="1"/>
          </p:cNvPicPr>
          <p:nvPr/>
        </p:nvPicPr>
        <p:blipFill>
          <a:blip r:embed="rId12">
            <a:clrChange>
              <a:clrFrom>
                <a:srgbClr val="FFFFFF"/>
              </a:clrFrom>
              <a:clrTo>
                <a:srgbClr val="FFFFFF">
                  <a:alpha val="0"/>
                </a:srgbClr>
              </a:clrTo>
            </a:clrChange>
          </a:blip>
          <a:stretch>
            <a:fillRect/>
          </a:stretch>
        </p:blipFill>
        <p:spPr>
          <a:xfrm>
            <a:off x="1158240" y="868802"/>
            <a:ext cx="6827520" cy="59740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down)">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hidden"/>
                                      </p:to>
                                    </p:set>
                                  </p:childTnLst>
                                </p:cTn>
                              </p:par>
                            </p:childTnLst>
                          </p:cTn>
                        </p:par>
                        <p:par>
                          <p:cTn id="29" fill="hold">
                            <p:stCondLst>
                              <p:cond delay="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2"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Economists break cost into explicit costs and implicit costs, and consider economic profit.</a:t>
            </a:r>
          </a:p>
          <a:p>
            <a:pPr>
              <a:buFont typeface="Arial" pitchFamily="-107" charset="0"/>
              <a:buNone/>
            </a:pPr>
            <a:endParaRPr lang="en-US" sz="3000" dirty="0">
              <a:latin typeface="Arial" pitchFamily="-107" charset="0"/>
              <a:cs typeface="Arial" pitchFamily="-107" charset="0"/>
            </a:endParaRPr>
          </a:p>
          <a:p>
            <a:r>
              <a:rPr lang="en-US" sz="3000" dirty="0">
                <a:latin typeface="Arial" pitchFamily="-107" charset="0"/>
                <a:cs typeface="Arial" pitchFamily="-107" charset="0"/>
              </a:rPr>
              <a:t>Marginal cost plays the most crucial role in a </a:t>
            </a:r>
            <a:r>
              <a:rPr lang="en-US" sz="3000" dirty="0" smtClean="0">
                <a:latin typeface="Arial" pitchFamily="-107" charset="0"/>
                <a:cs typeface="Arial" pitchFamily="-107" charset="0"/>
              </a:rPr>
              <a:t>firm’</a:t>
            </a:r>
            <a:r>
              <a:rPr lang="en-US" altLang="ja-JP" sz="3000" dirty="0" smtClean="0">
                <a:latin typeface="Arial" pitchFamily="-107" charset="0"/>
                <a:cs typeface="Arial" pitchFamily="-107" charset="0"/>
              </a:rPr>
              <a:t>s </a:t>
            </a:r>
            <a:r>
              <a:rPr lang="en-US" altLang="ja-JP" sz="3000" dirty="0">
                <a:latin typeface="Arial" pitchFamily="-107" charset="0"/>
                <a:cs typeface="Arial" pitchFamily="-107" charset="0"/>
              </a:rPr>
              <a:t>cost structure.</a:t>
            </a:r>
          </a:p>
          <a:p>
            <a:pPr>
              <a:buFont typeface="Arial" pitchFamily="-107" charset="0"/>
              <a:buNone/>
            </a:pPr>
            <a:endParaRPr lang="en-US" altLang="ja-JP" sz="3000" dirty="0">
              <a:latin typeface="Arial" pitchFamily="-107" charset="0"/>
              <a:cs typeface="Arial" pitchFamily="-107" charset="0"/>
            </a:endParaRPr>
          </a:p>
          <a:p>
            <a:r>
              <a:rPr lang="en-US" sz="3000" dirty="0">
                <a:latin typeface="Arial" pitchFamily="-107" charset="0"/>
                <a:cs typeface="Arial" pitchFamily="-107" charset="0"/>
              </a:rPr>
              <a:t>The MC curve always leads (pulls) the ATC and AVC curves.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How to Calculate Profit</a:t>
            </a:r>
          </a:p>
        </p:txBody>
      </p:sp>
      <p:sp>
        <p:nvSpPr>
          <p:cNvPr id="22531" name="Content Placeholder 2"/>
          <p:cNvSpPr>
            <a:spLocks noGrp="1"/>
          </p:cNvSpPr>
          <p:nvPr>
            <p:ph idx="1"/>
          </p:nvPr>
        </p:nvSpPr>
        <p:spPr>
          <a:xfrm>
            <a:off x="457200" y="1712913"/>
            <a:ext cx="8229600" cy="4895850"/>
          </a:xfrm>
        </p:spPr>
        <p:txBody>
          <a:bodyPr/>
          <a:lstStyle/>
          <a:p>
            <a:r>
              <a:rPr lang="en-US" sz="3200">
                <a:latin typeface="Arial" pitchFamily="-107" charset="0"/>
                <a:cs typeface="Arial" pitchFamily="-107" charset="0"/>
              </a:rPr>
              <a:t>Profit = (Price – Average Total Cost) x Q</a:t>
            </a:r>
          </a:p>
          <a:p>
            <a:endParaRPr lang="en-US" sz="3200">
              <a:latin typeface="Arial" pitchFamily="-107" charset="0"/>
              <a:cs typeface="Arial" pitchFamily="-107" charset="0"/>
            </a:endParaRPr>
          </a:p>
          <a:p>
            <a:endParaRPr lang="en-US" sz="3200">
              <a:latin typeface="Arial" pitchFamily="-107" charset="0"/>
              <a:cs typeface="Arial" pitchFamily="-107" charset="0"/>
            </a:endParaRPr>
          </a:p>
          <a:p>
            <a:endParaRPr lang="en-US" sz="3200">
              <a:latin typeface="Arial" pitchFamily="-107" charset="0"/>
              <a:cs typeface="Arial" pitchFamily="-107" charset="0"/>
            </a:endParaRPr>
          </a:p>
          <a:p>
            <a:pPr lvl="1"/>
            <a:r>
              <a:rPr lang="en-US" sz="2800">
                <a:latin typeface="Times New Roman" pitchFamily="-107" charset="0"/>
                <a:cs typeface="Arial" pitchFamily="-107" charset="0"/>
              </a:rPr>
              <a:t>Π</a:t>
            </a:r>
            <a:r>
              <a:rPr lang="en-US" sz="2800">
                <a:latin typeface="Arial" pitchFamily="-107" charset="0"/>
                <a:cs typeface="Arial" pitchFamily="-107" charset="0"/>
              </a:rPr>
              <a:t> = ($10 – $8.75) x 8 = $10</a:t>
            </a:r>
          </a:p>
        </p:txBody>
      </p:sp>
      <p:graphicFrame>
        <p:nvGraphicFramePr>
          <p:cNvPr id="52227" name="Object 1"/>
          <p:cNvGraphicFramePr>
            <a:graphicFrameLocks noChangeAspect="1"/>
          </p:cNvGraphicFramePr>
          <p:nvPr/>
        </p:nvGraphicFramePr>
        <p:xfrm>
          <a:off x="2120900" y="2503488"/>
          <a:ext cx="4725988" cy="871537"/>
        </p:xfrm>
        <a:graphic>
          <a:graphicData uri="http://schemas.openxmlformats.org/presentationml/2006/ole">
            <mc:AlternateContent xmlns:mc="http://schemas.openxmlformats.org/markup-compatibility/2006">
              <mc:Choice xmlns:v="urn:schemas-microsoft-com:vml" Requires="v">
                <p:oleObj spid="_x0000_s52244" name="Equation" r:id="rId4" imgW="1167893" imgH="215806" progId="Equation.3">
                  <p:embed/>
                </p:oleObj>
              </mc:Choice>
              <mc:Fallback>
                <p:oleObj name="Equation" r:id="rId4" imgW="1167893" imgH="215806" progId="Equation.3">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0900" y="2503488"/>
                        <a:ext cx="4725988" cy="8715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sz="4000" dirty="0">
                <a:solidFill>
                  <a:srgbClr val="1392C8"/>
                </a:solidFill>
                <a:latin typeface="Arial" pitchFamily="-107" charset="0"/>
                <a:cs typeface="Arial" pitchFamily="-107" charset="0"/>
              </a:rPr>
              <a:t>Class Activity: Think-Pair-Share</a:t>
            </a:r>
          </a:p>
        </p:txBody>
      </p:sp>
      <p:sp>
        <p:nvSpPr>
          <p:cNvPr id="54274" name="Content Placeholder 2"/>
          <p:cNvSpPr>
            <a:spLocks noGrp="1"/>
          </p:cNvSpPr>
          <p:nvPr>
            <p:ph idx="1"/>
          </p:nvPr>
        </p:nvSpPr>
        <p:spPr>
          <a:xfrm>
            <a:off x="241300" y="1712913"/>
            <a:ext cx="8634413" cy="2414587"/>
          </a:xfrm>
        </p:spPr>
        <p:txBody>
          <a:bodyPr/>
          <a:lstStyle/>
          <a:p>
            <a:pPr marL="342900" indent="-342900">
              <a:buFontTx/>
              <a:buChar char="•"/>
            </a:pPr>
            <a:r>
              <a:rPr lang="en-US" dirty="0">
                <a:latin typeface="Arial" pitchFamily="-107" charset="0"/>
                <a:cs typeface="Arial" pitchFamily="-107" charset="0"/>
              </a:rPr>
              <a:t>Suppose you are the owner of a firm producing jelly beans at the average cost per case in the table below. </a:t>
            </a:r>
          </a:p>
          <a:p>
            <a:pPr marL="342900" indent="-342900">
              <a:buFontTx/>
              <a:buChar char="•"/>
            </a:pPr>
            <a:r>
              <a:rPr lang="en-US" dirty="0">
                <a:latin typeface="Arial" pitchFamily="-107" charset="0"/>
                <a:cs typeface="Arial" pitchFamily="-107" charset="0"/>
              </a:rPr>
              <a:t>Initially, you produce 200 cases of jelly beans per time period. Then, a new customer calls and places an order for a case, requiring you to increase your output to 201 cases. She offers you $350 for the case. </a:t>
            </a:r>
            <a:r>
              <a:rPr lang="en-US" b="1" dirty="0">
                <a:solidFill>
                  <a:srgbClr val="1392C8"/>
                </a:solidFill>
                <a:latin typeface="Arial" pitchFamily="-107" charset="0"/>
                <a:cs typeface="Arial" pitchFamily="-107" charset="0"/>
              </a:rPr>
              <a:t>Should you produce it?</a:t>
            </a:r>
          </a:p>
        </p:txBody>
      </p:sp>
      <p:graphicFrame>
        <p:nvGraphicFramePr>
          <p:cNvPr id="2" name="Table 1"/>
          <p:cNvGraphicFramePr>
            <a:graphicFrameLocks noGrp="1"/>
          </p:cNvGraphicFramePr>
          <p:nvPr>
            <p:extLst>
              <p:ext uri="{D42A27DB-BD31-4B8C-83A1-F6EECF244321}">
                <p14:modId xmlns:p14="http://schemas.microsoft.com/office/powerpoint/2010/main" val="1887689159"/>
              </p:ext>
            </p:extLst>
          </p:nvPr>
        </p:nvGraphicFramePr>
        <p:xfrm>
          <a:off x="1693863" y="4128719"/>
          <a:ext cx="5203826" cy="2574925"/>
        </p:xfrm>
        <a:graphic>
          <a:graphicData uri="http://schemas.openxmlformats.org/drawingml/2006/table">
            <a:tbl>
              <a:tblPr firstRow="1" bandRow="1">
                <a:tableStyleId>{5C22544A-7EE6-4342-B048-85BDC9FD1C3A}</a:tableStyleId>
              </a:tblPr>
              <a:tblGrid>
                <a:gridCol w="2601913">
                  <a:extLst>
                    <a:ext uri="{9D8B030D-6E8A-4147-A177-3AD203B41FA5}"/>
                  </a:extLst>
                </a:gridCol>
                <a:gridCol w="2601913">
                  <a:extLst>
                    <a:ext uri="{9D8B030D-6E8A-4147-A177-3AD203B41FA5}"/>
                  </a:extLst>
                </a:gridCol>
              </a:tblGrid>
              <a:tr h="514985">
                <a:tc>
                  <a:txBody>
                    <a:bodyPr/>
                    <a:lstStyle/>
                    <a:p>
                      <a:pPr algn="ctr"/>
                      <a:r>
                        <a:rPr lang="en-US" sz="2400" dirty="0">
                          <a:latin typeface="Arial" charset="0"/>
                          <a:ea typeface="Arial" charset="0"/>
                          <a:cs typeface="Arial" charset="0"/>
                        </a:rPr>
                        <a:t>CASES</a:t>
                      </a:r>
                    </a:p>
                  </a:txBody>
                  <a:tcPr marL="91437" marR="91437" marT="45715" marB="45715"/>
                </a:tc>
                <a:tc>
                  <a:txBody>
                    <a:bodyPr/>
                    <a:lstStyle/>
                    <a:p>
                      <a:pPr algn="ctr"/>
                      <a:r>
                        <a:rPr lang="en-US" sz="2400" dirty="0">
                          <a:latin typeface="Arial" charset="0"/>
                          <a:ea typeface="Arial" charset="0"/>
                          <a:cs typeface="Arial" charset="0"/>
                        </a:rPr>
                        <a:t>AVERAGE COST</a:t>
                      </a:r>
                    </a:p>
                  </a:txBody>
                  <a:tcPr marL="91437" marR="91437" marT="45715" marB="45715"/>
                </a:tc>
                <a:extLst>
                  <a:ext uri="{0D108BD9-81ED-4DB2-BD59-A6C34878D82A}"/>
                </a:extLst>
              </a:tr>
              <a:tr h="514985">
                <a:tc>
                  <a:txBody>
                    <a:bodyPr/>
                    <a:lstStyle/>
                    <a:p>
                      <a:pPr algn="ctr"/>
                      <a:r>
                        <a:rPr lang="en-US" sz="2400" dirty="0">
                          <a:latin typeface="Arial" charset="0"/>
                          <a:ea typeface="Arial" charset="0"/>
                          <a:cs typeface="Arial" charset="0"/>
                        </a:rPr>
                        <a:t>200</a:t>
                      </a:r>
                    </a:p>
                  </a:txBody>
                  <a:tcPr marL="91437" marR="91437" marT="45715" marB="45715"/>
                </a:tc>
                <a:tc>
                  <a:txBody>
                    <a:bodyPr/>
                    <a:lstStyle/>
                    <a:p>
                      <a:pPr algn="ctr"/>
                      <a:r>
                        <a:rPr lang="en-US" sz="2400" dirty="0">
                          <a:latin typeface="Arial" charset="0"/>
                          <a:ea typeface="Arial" charset="0"/>
                          <a:cs typeface="Arial" charset="0"/>
                        </a:rPr>
                        <a:t>$200</a:t>
                      </a:r>
                    </a:p>
                  </a:txBody>
                  <a:tcPr marL="91437" marR="91437" marT="45715" marB="45715"/>
                </a:tc>
                <a:extLst>
                  <a:ext uri="{0D108BD9-81ED-4DB2-BD59-A6C34878D82A}"/>
                </a:extLst>
              </a:tr>
              <a:tr h="514985">
                <a:tc>
                  <a:txBody>
                    <a:bodyPr/>
                    <a:lstStyle/>
                    <a:p>
                      <a:pPr algn="ctr"/>
                      <a:r>
                        <a:rPr lang="en-US" sz="2400" dirty="0">
                          <a:latin typeface="Arial" charset="0"/>
                          <a:ea typeface="Arial" charset="0"/>
                          <a:cs typeface="Arial" charset="0"/>
                        </a:rPr>
                        <a:t>201</a:t>
                      </a:r>
                    </a:p>
                  </a:txBody>
                  <a:tcPr marL="91437" marR="91437" marT="45715" marB="45715"/>
                </a:tc>
                <a:tc>
                  <a:txBody>
                    <a:bodyPr/>
                    <a:lstStyle/>
                    <a:p>
                      <a:pPr algn="ctr"/>
                      <a:r>
                        <a:rPr lang="en-US" sz="2400" dirty="0">
                          <a:latin typeface="Arial" charset="0"/>
                          <a:ea typeface="Arial" charset="0"/>
                          <a:cs typeface="Arial" charset="0"/>
                        </a:rPr>
                        <a:t>$201</a:t>
                      </a:r>
                    </a:p>
                  </a:txBody>
                  <a:tcPr marL="91437" marR="91437" marT="45715" marB="45715"/>
                </a:tc>
                <a:extLst>
                  <a:ext uri="{0D108BD9-81ED-4DB2-BD59-A6C34878D82A}"/>
                </a:extLst>
              </a:tr>
              <a:tr h="514985">
                <a:tc>
                  <a:txBody>
                    <a:bodyPr/>
                    <a:lstStyle/>
                    <a:p>
                      <a:pPr algn="ctr"/>
                      <a:r>
                        <a:rPr lang="en-US" sz="2400" dirty="0">
                          <a:latin typeface="Arial" charset="0"/>
                          <a:ea typeface="Arial" charset="0"/>
                          <a:cs typeface="Arial" charset="0"/>
                        </a:rPr>
                        <a:t>202</a:t>
                      </a:r>
                    </a:p>
                  </a:txBody>
                  <a:tcPr marL="91437" marR="91437" marT="45715" marB="45715"/>
                </a:tc>
                <a:tc>
                  <a:txBody>
                    <a:bodyPr/>
                    <a:lstStyle/>
                    <a:p>
                      <a:pPr algn="ctr"/>
                      <a:r>
                        <a:rPr lang="en-US" sz="2400" dirty="0">
                          <a:latin typeface="Arial" charset="0"/>
                          <a:ea typeface="Arial" charset="0"/>
                          <a:cs typeface="Arial" charset="0"/>
                        </a:rPr>
                        <a:t>$202</a:t>
                      </a:r>
                    </a:p>
                  </a:txBody>
                  <a:tcPr marL="91437" marR="91437" marT="45715" marB="45715"/>
                </a:tc>
                <a:extLst>
                  <a:ext uri="{0D108BD9-81ED-4DB2-BD59-A6C34878D82A}"/>
                </a:extLst>
              </a:tr>
              <a:tr h="514985">
                <a:tc>
                  <a:txBody>
                    <a:bodyPr/>
                    <a:lstStyle/>
                    <a:p>
                      <a:pPr algn="ctr"/>
                      <a:r>
                        <a:rPr lang="en-US" sz="2400" dirty="0">
                          <a:latin typeface="Arial" charset="0"/>
                          <a:ea typeface="Arial" charset="0"/>
                          <a:cs typeface="Arial" charset="0"/>
                        </a:rPr>
                        <a:t>203</a:t>
                      </a:r>
                    </a:p>
                  </a:txBody>
                  <a:tcPr marL="91437" marR="91437" marT="45715" marB="45715"/>
                </a:tc>
                <a:tc>
                  <a:txBody>
                    <a:bodyPr/>
                    <a:lstStyle/>
                    <a:p>
                      <a:pPr algn="ctr"/>
                      <a:r>
                        <a:rPr lang="en-US" sz="2400" dirty="0">
                          <a:latin typeface="Arial" charset="0"/>
                          <a:ea typeface="Arial" charset="0"/>
                          <a:cs typeface="Arial" charset="0"/>
                        </a:rPr>
                        <a:t>$203</a:t>
                      </a:r>
                    </a:p>
                  </a:txBody>
                  <a:tcPr marL="91437" marR="91437" marT="45715" marB="45715"/>
                </a:tc>
                <a:extLst>
                  <a:ext uri="{0D108BD9-81ED-4DB2-BD59-A6C34878D82A}"/>
                </a:extLst>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Firm in the Short Run</a:t>
            </a:r>
          </a:p>
        </p:txBody>
      </p:sp>
      <p:sp>
        <p:nvSpPr>
          <p:cNvPr id="20483" name="Content Placeholder 2"/>
          <p:cNvSpPr>
            <a:spLocks noGrp="1"/>
          </p:cNvSpPr>
          <p:nvPr>
            <p:ph idx="1"/>
          </p:nvPr>
        </p:nvSpPr>
        <p:spPr>
          <a:xfrm>
            <a:off x="225425" y="1712913"/>
            <a:ext cx="8501063" cy="4895850"/>
          </a:xfrm>
        </p:spPr>
        <p:txBody>
          <a:bodyPr/>
          <a:lstStyle/>
          <a:p>
            <a:pPr eaLnBrk="1" hangingPunct="1"/>
            <a:r>
              <a:rPr lang="en-US" sz="3000" dirty="0">
                <a:latin typeface="Arial" pitchFamily="-107" charset="0"/>
                <a:cs typeface="Arial" pitchFamily="-107" charset="0"/>
              </a:rPr>
              <a:t>Firms </a:t>
            </a:r>
            <a:r>
              <a:rPr lang="en-US" sz="3000" dirty="0" smtClean="0">
                <a:latin typeface="Arial" pitchFamily="-107" charset="0"/>
                <a:cs typeface="Arial" pitchFamily="-107" charset="0"/>
              </a:rPr>
              <a:t>can’</a:t>
            </a:r>
            <a:r>
              <a:rPr lang="en-US" altLang="ja-JP" sz="3000" dirty="0" smtClean="0">
                <a:latin typeface="Arial" pitchFamily="-107" charset="0"/>
                <a:cs typeface="Arial" pitchFamily="-107" charset="0"/>
              </a:rPr>
              <a:t>t </a:t>
            </a:r>
            <a:r>
              <a:rPr lang="en-US" altLang="ja-JP" sz="3000" dirty="0">
                <a:latin typeface="Arial" pitchFamily="-107" charset="0"/>
                <a:cs typeface="Arial" pitchFamily="-107" charset="0"/>
              </a:rPr>
              <a:t>always make a profit.</a:t>
            </a:r>
          </a:p>
          <a:p>
            <a:pPr eaLnBrk="1" hangingPunct="1">
              <a:buFont typeface="Arial" pitchFamily="-107" charset="0"/>
              <a:buNone/>
            </a:pPr>
            <a:endParaRPr lang="en-US" sz="2800" dirty="0">
              <a:latin typeface="Arial" pitchFamily="-107" charset="0"/>
              <a:cs typeface="Arial" pitchFamily="-107" charset="0"/>
            </a:endParaRPr>
          </a:p>
          <a:p>
            <a:pPr eaLnBrk="1" hangingPunct="1">
              <a:buFont typeface="Arial" pitchFamily="-107" charset="0"/>
              <a:buNone/>
            </a:pPr>
            <a:endParaRPr lang="en-US" sz="2400" dirty="0">
              <a:latin typeface="Arial" pitchFamily="-107" charset="0"/>
              <a:cs typeface="Arial" pitchFamily="-107" charset="0"/>
            </a:endParaRPr>
          </a:p>
          <a:p>
            <a:pPr eaLnBrk="1" hangingPunct="1"/>
            <a:endParaRPr lang="en-US" sz="2800" dirty="0">
              <a:latin typeface="Arial" pitchFamily="-107" charset="0"/>
              <a:cs typeface="Arial" pitchFamily="-107" charset="0"/>
            </a:endParaRPr>
          </a:p>
          <a:p>
            <a:pPr eaLnBrk="1" hangingPunct="1">
              <a:buFont typeface="Arial" pitchFamily="-107" charset="0"/>
              <a:buNone/>
            </a:pPr>
            <a:endParaRPr lang="en-US" sz="3000" dirty="0">
              <a:latin typeface="Arial" pitchFamily="-107" charset="0"/>
              <a:cs typeface="Arial" pitchFamily="-107" charset="0"/>
            </a:endParaRPr>
          </a:p>
          <a:p>
            <a:pPr eaLnBrk="1" hangingPunct="1"/>
            <a:r>
              <a:rPr lang="en-US" sz="3000" dirty="0">
                <a:latin typeface="Arial" pitchFamily="-107" charset="0"/>
                <a:cs typeface="Arial" pitchFamily="-107" charset="0"/>
              </a:rPr>
              <a:t>Shutting down:</a:t>
            </a:r>
          </a:p>
          <a:p>
            <a:pPr lvl="1" eaLnBrk="1" hangingPunct="1"/>
            <a:r>
              <a:rPr lang="en-US" sz="2800" dirty="0">
                <a:latin typeface="Arial" pitchFamily="-107" charset="0"/>
                <a:cs typeface="Arial" pitchFamily="-107" charset="0"/>
              </a:rPr>
              <a:t>A firm will shut down if it cannot cover variable costs.</a:t>
            </a:r>
          </a:p>
          <a:p>
            <a:pPr lvl="1" eaLnBrk="1" hangingPunct="1"/>
            <a:r>
              <a:rPr lang="en-US" sz="2800" dirty="0">
                <a:latin typeface="Arial" pitchFamily="-107" charset="0"/>
                <a:cs typeface="Arial" pitchFamily="-107" charset="0"/>
              </a:rPr>
              <a:t>Shutting down is </a:t>
            </a:r>
            <a:r>
              <a:rPr lang="en-US" sz="2800" i="1" dirty="0">
                <a:latin typeface="Arial" pitchFamily="-107" charset="0"/>
                <a:cs typeface="Arial" pitchFamily="-107" charset="0"/>
              </a:rPr>
              <a:t>not</a:t>
            </a:r>
            <a:r>
              <a:rPr lang="en-US" sz="2800" dirty="0">
                <a:latin typeface="Arial" pitchFamily="-107" charset="0"/>
                <a:cs typeface="Arial" pitchFamily="-107" charset="0"/>
              </a:rPr>
              <a:t> the same as going out of business and exiting the industry.</a:t>
            </a:r>
          </a:p>
        </p:txBody>
      </p:sp>
      <p:pic>
        <p:nvPicPr>
          <p:cNvPr id="56323" name="Picture 1" descr="A pontoon boat called “The Ice Cream Float” parked on a dock with a line of people waiting in line for ice-cream. "/>
          <p:cNvPicPr>
            <a:picLocks noChangeAspect="1"/>
          </p:cNvPicPr>
          <p:nvPr/>
        </p:nvPicPr>
        <p:blipFill>
          <a:blip r:embed="rId3"/>
          <a:srcRect/>
          <a:stretch>
            <a:fillRect/>
          </a:stretch>
        </p:blipFill>
        <p:spPr bwMode="auto">
          <a:xfrm>
            <a:off x="2859088" y="2322513"/>
            <a:ext cx="3182937" cy="1828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 "/>
          <p:cNvPicPr>
            <a:picLocks noChangeAspect="1"/>
          </p:cNvPicPr>
          <p:nvPr/>
        </p:nvPicPr>
        <p:blipFill>
          <a:blip r:embed="rId3"/>
          <a:stretch>
            <a:fillRect/>
          </a:stretch>
        </p:blipFill>
        <p:spPr>
          <a:xfrm>
            <a:off x="1554672" y="4847435"/>
            <a:ext cx="3706368" cy="1048512"/>
          </a:xfrm>
          <a:prstGeom prst="rect">
            <a:avLst/>
          </a:prstGeom>
        </p:spPr>
      </p:pic>
      <p:pic>
        <p:nvPicPr>
          <p:cNvPr id="21" name="Picture 20" descr=" "/>
          <p:cNvPicPr>
            <a:picLocks noChangeAspect="1"/>
          </p:cNvPicPr>
          <p:nvPr/>
        </p:nvPicPr>
        <p:blipFill>
          <a:blip r:embed="rId4"/>
          <a:stretch>
            <a:fillRect/>
          </a:stretch>
        </p:blipFill>
        <p:spPr>
          <a:xfrm>
            <a:off x="1562232" y="4250507"/>
            <a:ext cx="3706368" cy="609600"/>
          </a:xfrm>
          <a:prstGeom prst="rect">
            <a:avLst/>
          </a:prstGeom>
        </p:spPr>
      </p:pic>
      <p:pic>
        <p:nvPicPr>
          <p:cNvPr id="17" name="Picture 16" descr=" "/>
          <p:cNvPicPr>
            <a:picLocks noChangeAspect="1"/>
          </p:cNvPicPr>
          <p:nvPr/>
        </p:nvPicPr>
        <p:blipFill>
          <a:blip r:embed="rId5"/>
          <a:stretch>
            <a:fillRect/>
          </a:stretch>
        </p:blipFill>
        <p:spPr>
          <a:xfrm>
            <a:off x="1554673" y="2420843"/>
            <a:ext cx="3706368" cy="1834896"/>
          </a:xfrm>
          <a:prstGeom prst="rect">
            <a:avLst/>
          </a:prstGeom>
        </p:spPr>
      </p:pic>
      <p:pic>
        <p:nvPicPr>
          <p:cNvPr id="15" name="Picture 14" descr=" "/>
          <p:cNvPicPr>
            <a:picLocks noChangeAspect="1"/>
          </p:cNvPicPr>
          <p:nvPr/>
        </p:nvPicPr>
        <p:blipFill>
          <a:blip r:embed="rId6">
            <a:clrChange>
              <a:clrFrom>
                <a:srgbClr val="FFFFFF"/>
              </a:clrFrom>
              <a:clrTo>
                <a:srgbClr val="FFFFFF">
                  <a:alpha val="0"/>
                </a:srgbClr>
              </a:clrTo>
            </a:clrChange>
          </a:blip>
          <a:stretch>
            <a:fillRect/>
          </a:stretch>
        </p:blipFill>
        <p:spPr>
          <a:xfrm>
            <a:off x="480169" y="4155528"/>
            <a:ext cx="4736592" cy="164592"/>
          </a:xfrm>
          <a:prstGeom prst="rect">
            <a:avLst/>
          </a:prstGeom>
        </p:spPr>
      </p:pic>
      <p:pic>
        <p:nvPicPr>
          <p:cNvPr id="16" name="Picture 15" descr=" "/>
          <p:cNvPicPr>
            <a:picLocks noChangeAspect="1"/>
          </p:cNvPicPr>
          <p:nvPr/>
        </p:nvPicPr>
        <p:blipFill>
          <a:blip r:embed="rId7">
            <a:clrChange>
              <a:clrFrom>
                <a:srgbClr val="FFFFFF"/>
              </a:clrFrom>
              <a:clrTo>
                <a:srgbClr val="FFFFFF">
                  <a:alpha val="0"/>
                </a:srgbClr>
              </a:clrTo>
            </a:clrChange>
          </a:blip>
          <a:stretch>
            <a:fillRect/>
          </a:stretch>
        </p:blipFill>
        <p:spPr>
          <a:xfrm>
            <a:off x="480169" y="4760258"/>
            <a:ext cx="4736592" cy="164592"/>
          </a:xfrm>
          <a:prstGeom prst="rect">
            <a:avLst/>
          </a:prstGeom>
        </p:spPr>
      </p:pic>
      <p:pic>
        <p:nvPicPr>
          <p:cNvPr id="14" name="Picture 13" descr=" A line graph titled “When to Operate and When to shut down” with price and cost on the y-axis and quantity of ice cream sold on the x- axis. The graph includes a marginal cost curve, average total cost curve, and average variable cost. The area above where average total cost and marginal cost intersect is where the firm earns a profit if the marginal revenue curve is there. The space between where the average total cost and average variable cost intersect the marginal cost curve is where the firm will operate at a loss if the marginal revenue curve is located there. The area below where the average variable cost intersects with the marginal cost is where the firm will shut down if the marginal revenue curve is there. "/>
          <p:cNvPicPr>
            <a:picLocks noChangeAspect="1"/>
          </p:cNvPicPr>
          <p:nvPr/>
        </p:nvPicPr>
        <p:blipFill>
          <a:blip r:embed="rId8">
            <a:clrChange>
              <a:clrFrom>
                <a:srgbClr val="FFFFFF"/>
              </a:clrFrom>
              <a:clrTo>
                <a:srgbClr val="FFFFFF">
                  <a:alpha val="0"/>
                </a:srgbClr>
              </a:clrTo>
            </a:clrChange>
          </a:blip>
          <a:stretch>
            <a:fillRect/>
          </a:stretch>
        </p:blipFill>
        <p:spPr>
          <a:xfrm>
            <a:off x="304800" y="1869894"/>
            <a:ext cx="8534400" cy="4645152"/>
          </a:xfrm>
          <a:prstGeom prst="rect">
            <a:avLst/>
          </a:prstGeom>
        </p:spPr>
      </p:pic>
      <p:sp>
        <p:nvSpPr>
          <p:cNvPr id="58378" name="Title 11"/>
          <p:cNvSpPr>
            <a:spLocks noGrp="1"/>
          </p:cNvSpPr>
          <p:nvPr>
            <p:ph type="title"/>
          </p:nvPr>
        </p:nvSpPr>
        <p:spPr/>
        <p:txBody>
          <a:bodyPr/>
          <a:lstStyle/>
          <a:p>
            <a:pPr algn="l" eaLnBrk="1" hangingPunct="1"/>
            <a:r>
              <a:rPr lang="en-US"/>
              <a:t>When to Operate or Shut Down</a:t>
            </a:r>
          </a:p>
        </p:txBody>
      </p:sp>
      <p:pic>
        <p:nvPicPr>
          <p:cNvPr id="18" name="Picture 17" descr=" "/>
          <p:cNvPicPr>
            <a:picLocks noChangeAspect="1"/>
          </p:cNvPicPr>
          <p:nvPr/>
        </p:nvPicPr>
        <p:blipFill>
          <a:blip r:embed="rId9">
            <a:clrChange>
              <a:clrFrom>
                <a:srgbClr val="FFFFFF"/>
              </a:clrFrom>
              <a:clrTo>
                <a:srgbClr val="FFFFFF">
                  <a:alpha val="0"/>
                </a:srgbClr>
              </a:clrTo>
            </a:clrChange>
          </a:blip>
          <a:stretch>
            <a:fillRect/>
          </a:stretch>
        </p:blipFill>
        <p:spPr>
          <a:xfrm>
            <a:off x="5192678" y="3012276"/>
            <a:ext cx="3596640" cy="621792"/>
          </a:xfrm>
          <a:prstGeom prst="rect">
            <a:avLst/>
          </a:prstGeom>
        </p:spPr>
      </p:pic>
      <p:pic>
        <p:nvPicPr>
          <p:cNvPr id="22" name="Picture 21" descr=" "/>
          <p:cNvPicPr>
            <a:picLocks noChangeAspect="1"/>
          </p:cNvPicPr>
          <p:nvPr/>
        </p:nvPicPr>
        <p:blipFill>
          <a:blip r:embed="rId10">
            <a:clrChange>
              <a:clrFrom>
                <a:srgbClr val="FFFFFF"/>
              </a:clrFrom>
              <a:clrTo>
                <a:srgbClr val="FFFFFF">
                  <a:alpha val="0"/>
                </a:srgbClr>
              </a:clrTo>
            </a:clrChange>
          </a:blip>
          <a:stretch>
            <a:fillRect/>
          </a:stretch>
        </p:blipFill>
        <p:spPr>
          <a:xfrm>
            <a:off x="5185117" y="4239900"/>
            <a:ext cx="3596640" cy="615696"/>
          </a:xfrm>
          <a:prstGeom prst="rect">
            <a:avLst/>
          </a:prstGeom>
        </p:spPr>
      </p:pic>
      <p:pic>
        <p:nvPicPr>
          <p:cNvPr id="24" name="Picture 23" descr=" "/>
          <p:cNvPicPr>
            <a:picLocks noChangeAspect="1"/>
          </p:cNvPicPr>
          <p:nvPr/>
        </p:nvPicPr>
        <p:blipFill>
          <a:blip r:embed="rId11">
            <a:clrChange>
              <a:clrFrom>
                <a:srgbClr val="FFFFFF"/>
              </a:clrFrom>
              <a:clrTo>
                <a:srgbClr val="FFFFFF">
                  <a:alpha val="0"/>
                </a:srgbClr>
              </a:clrTo>
            </a:clrChange>
          </a:blip>
          <a:stretch>
            <a:fillRect/>
          </a:stretch>
        </p:blipFill>
        <p:spPr>
          <a:xfrm>
            <a:off x="5207796" y="5075913"/>
            <a:ext cx="3596640" cy="6217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left)">
                                      <p:cBhvr>
                                        <p:cTn id="3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Profit and Loss in the Short Run</a:t>
            </a:r>
          </a:p>
        </p:txBody>
      </p:sp>
      <p:graphicFrame>
        <p:nvGraphicFramePr>
          <p:cNvPr id="5" name="Table 4"/>
          <p:cNvGraphicFramePr>
            <a:graphicFrameLocks noGrp="1"/>
          </p:cNvGraphicFramePr>
          <p:nvPr/>
        </p:nvGraphicFramePr>
        <p:xfrm>
          <a:off x="762000" y="1854200"/>
          <a:ext cx="7496175" cy="4397377"/>
        </p:xfrm>
        <a:graphic>
          <a:graphicData uri="http://schemas.openxmlformats.org/drawingml/2006/table">
            <a:tbl>
              <a:tblPr/>
              <a:tblGrid>
                <a:gridCol w="3748088"/>
                <a:gridCol w="3748087"/>
              </a:tblGrid>
              <a:tr h="77311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dirty="0">
                          <a:ln>
                            <a:noFill/>
                          </a:ln>
                          <a:solidFill>
                            <a:schemeClr val="tx1"/>
                          </a:solidFill>
                          <a:effectLst/>
                          <a:latin typeface="Arial" pitchFamily="-107" charset="0"/>
                          <a:ea typeface="Arial" pitchFamily="-107" charset="0"/>
                          <a:cs typeface="Arial" pitchFamily="-107" charset="0"/>
                        </a:rPr>
                        <a:t>Condition </a:t>
                      </a:r>
                      <a:endPar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endParaRPr>
                    </a:p>
                  </a:txBody>
                  <a:tcPr marL="68582" marR="68582"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Arial" pitchFamily="-107" charset="0"/>
                          <a:ea typeface="Arial" pitchFamily="-107" charset="0"/>
                          <a:cs typeface="Arial" pitchFamily="-107" charset="0"/>
                        </a:rPr>
                        <a:t>Outcome </a:t>
                      </a: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txBody>
                  <a:tcPr marL="68582" marR="68582"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2080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P  &gt;  ATC</a:t>
                      </a:r>
                    </a:p>
                  </a:txBody>
                  <a:tcPr marL="68582" marR="68582" marT="0" marB="0" anchor="ctr"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The firm makes a profit</a:t>
                      </a:r>
                    </a:p>
                  </a:txBody>
                  <a:tcPr marL="68582" marR="68582" marT="0" marB="0" anchor="ctr"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2D050">
                        <a:alpha val="50195"/>
                      </a:srgbClr>
                    </a:solidFill>
                  </a:tcPr>
                </a:tc>
              </a:tr>
              <a:tr h="12080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ATC  &gt;  P  &gt;  AVC</a:t>
                      </a:r>
                    </a:p>
                  </a:txBody>
                  <a:tcPr marL="68582" marR="68582" marT="0" marB="0" anchor="ctr"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solidFill>
                      <a:srgbClr val="FFFF00">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The firm will operate to minimize loss</a:t>
                      </a:r>
                    </a:p>
                  </a:txBody>
                  <a:tcPr marL="68582" marR="68582" marT="0" marB="0" anchor="ctr"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FF00">
                        <a:alpha val="50195"/>
                      </a:srgbClr>
                    </a:solidFill>
                  </a:tcPr>
                </a:tc>
              </a:tr>
              <a:tr h="12080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AVC  &gt;  P</a:t>
                      </a:r>
                    </a:p>
                  </a:txBody>
                  <a:tcPr marL="68582" marR="68582" marT="0" marB="0" anchor="ctr"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0000">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rPr>
                        <a:t>The firm will temporarily shut down</a:t>
                      </a:r>
                    </a:p>
                  </a:txBody>
                  <a:tcPr marL="68582" marR="68582" marT="0" marB="0" anchor="ctr"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0000">
                        <a:alpha val="50195"/>
                      </a:srgbClr>
                    </a:solidFill>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73" name="Title 13"/>
          <p:cNvSpPr>
            <a:spLocks noGrp="1"/>
          </p:cNvSpPr>
          <p:nvPr>
            <p:ph type="title"/>
          </p:nvPr>
        </p:nvSpPr>
        <p:spPr>
          <a:xfrm>
            <a:off x="438150" y="-250825"/>
            <a:ext cx="8229600" cy="1143000"/>
          </a:xfrm>
        </p:spPr>
        <p:txBody>
          <a:bodyPr/>
          <a:lstStyle/>
          <a:p>
            <a:pPr eaLnBrk="1" hangingPunct="1"/>
            <a:r>
              <a:rPr lang="en-US"/>
              <a:t>Short-Run Supply Curve</a:t>
            </a:r>
          </a:p>
        </p:txBody>
      </p:sp>
      <p:pic>
        <p:nvPicPr>
          <p:cNvPr id="14" name="Picture 13" descr=" "/>
          <p:cNvPicPr>
            <a:picLocks noChangeAspect="1"/>
          </p:cNvPicPr>
          <p:nvPr/>
        </p:nvPicPr>
        <p:blipFill>
          <a:blip r:embed="rId3"/>
          <a:stretch>
            <a:fillRect/>
          </a:stretch>
        </p:blipFill>
        <p:spPr>
          <a:xfrm>
            <a:off x="1944321" y="1664874"/>
            <a:ext cx="5102352" cy="2529840"/>
          </a:xfrm>
          <a:prstGeom prst="rect">
            <a:avLst/>
          </a:prstGeom>
        </p:spPr>
      </p:pic>
      <p:pic>
        <p:nvPicPr>
          <p:cNvPr id="15" name="Picture 14" descr=" "/>
          <p:cNvPicPr>
            <a:picLocks noChangeAspect="1"/>
          </p:cNvPicPr>
          <p:nvPr/>
        </p:nvPicPr>
        <p:blipFill>
          <a:blip r:embed="rId4"/>
          <a:stretch>
            <a:fillRect/>
          </a:stretch>
        </p:blipFill>
        <p:spPr>
          <a:xfrm>
            <a:off x="1944324" y="4184702"/>
            <a:ext cx="5102352" cy="841248"/>
          </a:xfrm>
          <a:prstGeom prst="rect">
            <a:avLst/>
          </a:prstGeom>
        </p:spPr>
      </p:pic>
      <p:pic>
        <p:nvPicPr>
          <p:cNvPr id="16" name="Picture 15" descr=" "/>
          <p:cNvPicPr>
            <a:picLocks noChangeAspect="1"/>
          </p:cNvPicPr>
          <p:nvPr/>
        </p:nvPicPr>
        <p:blipFill>
          <a:blip r:embed="rId5"/>
          <a:stretch>
            <a:fillRect/>
          </a:stretch>
        </p:blipFill>
        <p:spPr>
          <a:xfrm>
            <a:off x="1944321" y="5014776"/>
            <a:ext cx="5102352" cy="1200912"/>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1938224" y="5010879"/>
            <a:ext cx="5114544" cy="30480"/>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393614" y="4880910"/>
            <a:ext cx="1639824" cy="1591056"/>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2761226" y="1665108"/>
            <a:ext cx="5029200" cy="3401568"/>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3211563" y="1113571"/>
            <a:ext cx="4511040" cy="3066288"/>
          </a:xfrm>
          <a:prstGeom prst="rect">
            <a:avLst/>
          </a:prstGeom>
        </p:spPr>
      </p:pic>
      <p:pic>
        <p:nvPicPr>
          <p:cNvPr id="21" name="Picture 20" descr=" "/>
          <p:cNvPicPr>
            <a:picLocks noChangeAspect="1"/>
          </p:cNvPicPr>
          <p:nvPr/>
        </p:nvPicPr>
        <p:blipFill>
          <a:blip r:embed="rId10">
            <a:clrChange>
              <a:clrFrom>
                <a:srgbClr val="FFFFFF"/>
              </a:clrFrom>
              <a:clrTo>
                <a:srgbClr val="FFFFFF">
                  <a:alpha val="0"/>
                </a:srgbClr>
              </a:clrTo>
            </a:clrChange>
          </a:blip>
          <a:stretch>
            <a:fillRect/>
          </a:stretch>
        </p:blipFill>
        <p:spPr>
          <a:xfrm>
            <a:off x="2746953" y="1529488"/>
            <a:ext cx="3236976" cy="4437888"/>
          </a:xfrm>
          <a:prstGeom prst="rect">
            <a:avLst/>
          </a:prstGeom>
        </p:spPr>
      </p:pic>
      <p:pic>
        <p:nvPicPr>
          <p:cNvPr id="22" name="Picture 21" descr=" "/>
          <p:cNvPicPr>
            <a:picLocks noChangeAspect="1"/>
          </p:cNvPicPr>
          <p:nvPr/>
        </p:nvPicPr>
        <p:blipFill>
          <a:blip r:embed="rId11">
            <a:clrChange>
              <a:clrFrom>
                <a:srgbClr val="FFFFFF"/>
              </a:clrFrom>
              <a:clrTo>
                <a:srgbClr val="FFFFFF">
                  <a:alpha val="0"/>
                </a:srgbClr>
              </a:clrTo>
            </a:clrChange>
          </a:blip>
          <a:stretch>
            <a:fillRect/>
          </a:stretch>
        </p:blipFill>
        <p:spPr>
          <a:xfrm>
            <a:off x="1950598" y="4556651"/>
            <a:ext cx="560832" cy="1658112"/>
          </a:xfrm>
          <a:prstGeom prst="rect">
            <a:avLst/>
          </a:prstGeom>
        </p:spPr>
      </p:pic>
      <p:pic>
        <p:nvPicPr>
          <p:cNvPr id="23" name="Picture 22" descr=" "/>
          <p:cNvPicPr>
            <a:picLocks noChangeAspect="1"/>
          </p:cNvPicPr>
          <p:nvPr/>
        </p:nvPicPr>
        <p:blipFill>
          <a:blip r:embed="rId12">
            <a:clrChange>
              <a:clrFrom>
                <a:srgbClr val="FFFFFF"/>
              </a:clrFrom>
              <a:clrTo>
                <a:srgbClr val="FFFFFF">
                  <a:alpha val="0"/>
                </a:srgbClr>
              </a:clrTo>
            </a:clrChange>
          </a:blip>
          <a:stretch>
            <a:fillRect/>
          </a:stretch>
        </p:blipFill>
        <p:spPr>
          <a:xfrm>
            <a:off x="3752997" y="1553455"/>
            <a:ext cx="2097024" cy="3425952"/>
          </a:xfrm>
          <a:prstGeom prst="rect">
            <a:avLst/>
          </a:prstGeom>
        </p:spPr>
      </p:pic>
      <p:pic>
        <p:nvPicPr>
          <p:cNvPr id="24" name="Picture 23" descr="A line graph labeled “The Firm’s Short-Run Supply Curve” with cost on the y-axis and quantity on the y-axis. The graph contains an MC curve, ATC curve, AVC curve, and a short run supply curve. The short run supply curve and marginal cost curve are equivalent when the price is above the minimum point of intersection between the MC curve and AVC curve. The area below the intersection represents where the firm will shut down and no supply exists."/>
          <p:cNvPicPr>
            <a:picLocks noChangeAspect="1"/>
          </p:cNvPicPr>
          <p:nvPr/>
        </p:nvPicPr>
        <p:blipFill>
          <a:blip r:embed="rId13">
            <a:clrChange>
              <a:clrFrom>
                <a:srgbClr val="FFFFFF"/>
              </a:clrFrom>
              <a:clrTo>
                <a:srgbClr val="FFFFFF">
                  <a:alpha val="0"/>
                </a:srgbClr>
              </a:clrTo>
            </a:clrChange>
          </a:blip>
          <a:stretch>
            <a:fillRect/>
          </a:stretch>
        </p:blipFill>
        <p:spPr>
          <a:xfrm>
            <a:off x="304800" y="1023829"/>
            <a:ext cx="8534400" cy="56022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1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right)">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9" name="Title 11"/>
          <p:cNvSpPr>
            <a:spLocks noGrp="1"/>
          </p:cNvSpPr>
          <p:nvPr>
            <p:ph type="title"/>
          </p:nvPr>
        </p:nvSpPr>
        <p:spPr>
          <a:xfrm>
            <a:off x="457200" y="-230188"/>
            <a:ext cx="8229600" cy="1143001"/>
          </a:xfrm>
        </p:spPr>
        <p:txBody>
          <a:bodyPr/>
          <a:lstStyle/>
          <a:p>
            <a:pPr eaLnBrk="1" hangingPunct="1"/>
            <a:r>
              <a:rPr lang="en-US"/>
              <a:t>Long-Run Supply Curve</a:t>
            </a:r>
          </a:p>
        </p:txBody>
      </p:sp>
      <p:pic>
        <p:nvPicPr>
          <p:cNvPr id="13" name="Picture 12" descr=" "/>
          <p:cNvPicPr>
            <a:picLocks noChangeAspect="1"/>
          </p:cNvPicPr>
          <p:nvPr/>
        </p:nvPicPr>
        <p:blipFill>
          <a:blip r:embed="rId3"/>
          <a:stretch>
            <a:fillRect/>
          </a:stretch>
        </p:blipFill>
        <p:spPr>
          <a:xfrm>
            <a:off x="2052798" y="1563631"/>
            <a:ext cx="5023104" cy="2493264"/>
          </a:xfrm>
          <a:prstGeom prst="rect">
            <a:avLst/>
          </a:prstGeom>
        </p:spPr>
      </p:pic>
      <p:pic>
        <p:nvPicPr>
          <p:cNvPr id="14" name="Picture 13" descr=" "/>
          <p:cNvPicPr>
            <a:picLocks noChangeAspect="1"/>
          </p:cNvPicPr>
          <p:nvPr/>
        </p:nvPicPr>
        <p:blipFill>
          <a:blip r:embed="rId4"/>
          <a:stretch>
            <a:fillRect/>
          </a:stretch>
        </p:blipFill>
        <p:spPr>
          <a:xfrm>
            <a:off x="2045148" y="4040451"/>
            <a:ext cx="5023104" cy="2237232"/>
          </a:xfrm>
          <a:prstGeom prst="rect">
            <a:avLst/>
          </a:prstGeom>
        </p:spPr>
      </p:pic>
      <p:pic>
        <p:nvPicPr>
          <p:cNvPr id="15" name="Picture 14" descr=" "/>
          <p:cNvPicPr>
            <a:picLocks noChangeAspect="1"/>
          </p:cNvPicPr>
          <p:nvPr/>
        </p:nvPicPr>
        <p:blipFill>
          <a:blip r:embed="rId5">
            <a:clrChange>
              <a:clrFrom>
                <a:srgbClr val="FFFFFF"/>
              </a:clrFrom>
              <a:clrTo>
                <a:srgbClr val="FFFFFF">
                  <a:alpha val="0"/>
                </a:srgbClr>
              </a:clrTo>
            </a:clrChange>
          </a:blip>
          <a:stretch>
            <a:fillRect/>
          </a:stretch>
        </p:blipFill>
        <p:spPr>
          <a:xfrm>
            <a:off x="2049810" y="4016116"/>
            <a:ext cx="5059680" cy="36576"/>
          </a:xfrm>
          <a:prstGeom prst="rect">
            <a:avLst/>
          </a:prstGeom>
        </p:spPr>
      </p:pic>
      <p:pic>
        <p:nvPicPr>
          <p:cNvPr id="16" name="Picture 15" descr=" "/>
          <p:cNvPicPr>
            <a:picLocks noChangeAspect="1"/>
          </p:cNvPicPr>
          <p:nvPr/>
        </p:nvPicPr>
        <p:blipFill>
          <a:blip r:embed="rId6">
            <a:clrChange>
              <a:clrFrom>
                <a:srgbClr val="FFFFFF"/>
              </a:clrFrom>
              <a:clrTo>
                <a:srgbClr val="FFFFFF">
                  <a:alpha val="0"/>
                </a:srgbClr>
              </a:clrTo>
            </a:clrChange>
          </a:blip>
          <a:stretch>
            <a:fillRect/>
          </a:stretch>
        </p:blipFill>
        <p:spPr>
          <a:xfrm>
            <a:off x="396904" y="3873058"/>
            <a:ext cx="1755648" cy="2694432"/>
          </a:xfrm>
          <a:prstGeom prst="rect">
            <a:avLst/>
          </a:prstGeom>
        </p:spPr>
      </p:pic>
      <p:pic>
        <p:nvPicPr>
          <p:cNvPr id="17" name="Picture 16" descr=" "/>
          <p:cNvPicPr>
            <a:picLocks noChangeAspect="1"/>
          </p:cNvPicPr>
          <p:nvPr/>
        </p:nvPicPr>
        <p:blipFill>
          <a:blip r:embed="rId7">
            <a:clrChange>
              <a:clrFrom>
                <a:srgbClr val="FFFFFF"/>
              </a:clrFrom>
              <a:clrTo>
                <a:srgbClr val="FFFFFF">
                  <a:alpha val="0"/>
                </a:srgbClr>
              </a:clrTo>
            </a:clrChange>
          </a:blip>
          <a:stretch>
            <a:fillRect/>
          </a:stretch>
        </p:blipFill>
        <p:spPr>
          <a:xfrm>
            <a:off x="3286512" y="994043"/>
            <a:ext cx="4498848" cy="3066288"/>
          </a:xfrm>
          <a:prstGeom prst="rect">
            <a:avLst/>
          </a:prstGeom>
        </p:spPr>
      </p:pic>
      <p:pic>
        <p:nvPicPr>
          <p:cNvPr id="18" name="Picture 17" descr=" "/>
          <p:cNvPicPr>
            <a:picLocks noChangeAspect="1"/>
          </p:cNvPicPr>
          <p:nvPr/>
        </p:nvPicPr>
        <p:blipFill>
          <a:blip r:embed="rId8">
            <a:clrChange>
              <a:clrFrom>
                <a:srgbClr val="FFFFFF"/>
              </a:clrFrom>
              <a:clrTo>
                <a:srgbClr val="FFFFFF">
                  <a:alpha val="0"/>
                </a:srgbClr>
              </a:clrTo>
            </a:clrChange>
          </a:blip>
          <a:stretch>
            <a:fillRect/>
          </a:stretch>
        </p:blipFill>
        <p:spPr>
          <a:xfrm>
            <a:off x="2867808" y="1353662"/>
            <a:ext cx="3224784" cy="4596384"/>
          </a:xfrm>
          <a:prstGeom prst="rect">
            <a:avLst/>
          </a:prstGeom>
        </p:spPr>
      </p:pic>
      <p:pic>
        <p:nvPicPr>
          <p:cNvPr id="19" name="Picture 18" descr=" "/>
          <p:cNvPicPr>
            <a:picLocks noChangeAspect="1"/>
          </p:cNvPicPr>
          <p:nvPr/>
        </p:nvPicPr>
        <p:blipFill>
          <a:blip r:embed="rId9">
            <a:clrChange>
              <a:clrFrom>
                <a:srgbClr val="FFFFFF"/>
              </a:clrFrom>
              <a:clrTo>
                <a:srgbClr val="FFFFFF">
                  <a:alpha val="0"/>
                </a:srgbClr>
              </a:clrTo>
            </a:clrChange>
          </a:blip>
          <a:stretch>
            <a:fillRect/>
          </a:stretch>
        </p:blipFill>
        <p:spPr>
          <a:xfrm>
            <a:off x="2056270" y="4032802"/>
            <a:ext cx="609600" cy="2237232"/>
          </a:xfrm>
          <a:prstGeom prst="rect">
            <a:avLst/>
          </a:prstGeom>
        </p:spPr>
      </p:pic>
      <p:pic>
        <p:nvPicPr>
          <p:cNvPr id="20" name="Picture 19" descr=" "/>
          <p:cNvPicPr>
            <a:picLocks noChangeAspect="1"/>
          </p:cNvPicPr>
          <p:nvPr/>
        </p:nvPicPr>
        <p:blipFill>
          <a:blip r:embed="rId10">
            <a:clrChange>
              <a:clrFrom>
                <a:srgbClr val="FFFFFF"/>
              </a:clrFrom>
              <a:clrTo>
                <a:srgbClr val="FFFFFF">
                  <a:alpha val="0"/>
                </a:srgbClr>
              </a:clrTo>
            </a:clrChange>
          </a:blip>
          <a:stretch>
            <a:fillRect/>
          </a:stretch>
        </p:blipFill>
        <p:spPr>
          <a:xfrm>
            <a:off x="3924290" y="1340454"/>
            <a:ext cx="2060448" cy="2602992"/>
          </a:xfrm>
          <a:prstGeom prst="rect">
            <a:avLst/>
          </a:prstGeom>
        </p:spPr>
      </p:pic>
      <p:pic>
        <p:nvPicPr>
          <p:cNvPr id="21" name="Picture 20" descr="A line graph titled &quot;The Firm's Long-Run Supply Curve&quot; with Cost on the y-axis and quantity on the x-axis. The long-run supply curve and marginal cost curve are equivalent when the price is above the minimum point on the average total cost curve."/>
          <p:cNvPicPr>
            <a:picLocks noChangeAspect="1"/>
          </p:cNvPicPr>
          <p:nvPr/>
        </p:nvPicPr>
        <p:blipFill>
          <a:blip r:embed="rId11">
            <a:clrChange>
              <a:clrFrom>
                <a:srgbClr val="FFFFFF"/>
              </a:clrFrom>
              <a:clrTo>
                <a:srgbClr val="FFFFFF">
                  <a:alpha val="0"/>
                </a:srgbClr>
              </a:clrTo>
            </a:clrChange>
          </a:blip>
          <a:stretch>
            <a:fillRect/>
          </a:stretch>
        </p:blipFill>
        <p:spPr>
          <a:xfrm>
            <a:off x="304800" y="854348"/>
            <a:ext cx="8534400" cy="58704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10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Long-Run Shut Down Criteria</a:t>
            </a:r>
          </a:p>
        </p:txBody>
      </p:sp>
      <p:graphicFrame>
        <p:nvGraphicFramePr>
          <p:cNvPr id="27664" name="Group 16"/>
          <p:cNvGraphicFramePr>
            <a:graphicFrameLocks noGrp="1"/>
          </p:cNvGraphicFramePr>
          <p:nvPr/>
        </p:nvGraphicFramePr>
        <p:xfrm>
          <a:off x="635000" y="2155825"/>
          <a:ext cx="7864475" cy="3079750"/>
        </p:xfrm>
        <a:graphic>
          <a:graphicData uri="http://schemas.openxmlformats.org/drawingml/2006/table">
            <a:tbl>
              <a:tblPr/>
              <a:tblGrid>
                <a:gridCol w="3932238"/>
                <a:gridCol w="3932237"/>
              </a:tblGrid>
              <a:tr h="10668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Arial" pitchFamily="-107" charset="0"/>
                          <a:ea typeface="Arial" pitchFamily="-107" charset="0"/>
                          <a:cs typeface="Arial" pitchFamily="-107" charset="0"/>
                        </a:rPr>
                        <a:t>Condition</a:t>
                      </a: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txBody>
                  <a:tcPr marL="68586" marR="68586"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sng" strike="noStrike" cap="none" normalizeH="0" baseline="0">
                          <a:ln>
                            <a:noFill/>
                          </a:ln>
                          <a:solidFill>
                            <a:schemeClr val="tx1"/>
                          </a:solidFill>
                          <a:effectLst/>
                          <a:latin typeface="Arial" pitchFamily="-107" charset="0"/>
                          <a:ea typeface="Arial" pitchFamily="-107" charset="0"/>
                          <a:cs typeface="Arial" pitchFamily="-107" charset="0"/>
                        </a:rPr>
                        <a:t>Outcome</a:t>
                      </a: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txBody>
                  <a:tcPr marL="68586" marR="68586"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1006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P  &gt;  ATC </a:t>
                      </a:r>
                    </a:p>
                  </a:txBody>
                  <a:tcPr marL="68586" marR="68586"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92D050">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The firm makes a profit</a:t>
                      </a:r>
                    </a:p>
                  </a:txBody>
                  <a:tcPr marL="68586" marR="68586"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92D050">
                        <a:alpha val="50195"/>
                      </a:srgbClr>
                    </a:solidFill>
                  </a:tcPr>
                </a:tc>
              </a:tr>
              <a:tr h="1006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Arial" pitchFamily="-107" charset="0"/>
                          <a:ea typeface="Arial" pitchFamily="-107" charset="0"/>
                          <a:cs typeface="Arial" pitchFamily="-107" charset="0"/>
                        </a:rPr>
                        <a:t>P  &lt;  ATC </a:t>
                      </a:r>
                    </a:p>
                  </a:txBody>
                  <a:tcPr marL="68586" marR="68586" marT="0" marB="0"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FF0000">
                        <a:alpha val="50195"/>
                      </a:srgbClr>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Arial" pitchFamily="-107" charset="0"/>
                          <a:ea typeface="Arial" pitchFamily="-107" charset="0"/>
                          <a:cs typeface="Arial" pitchFamily="-107" charset="0"/>
                        </a:rPr>
                        <a:t>The firm should shut down</a:t>
                      </a:r>
                    </a:p>
                  </a:txBody>
                  <a:tcPr marL="68586" marR="68586" marT="0" marB="0"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0000">
                        <a:alpha val="50195"/>
                      </a:srgbClr>
                    </a:solid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Sunk Costs</a:t>
            </a:r>
          </a:p>
        </p:txBody>
      </p:sp>
      <p:sp>
        <p:nvSpPr>
          <p:cNvPr id="24579" name="Content Placeholder 2"/>
          <p:cNvSpPr>
            <a:spLocks noGrp="1"/>
          </p:cNvSpPr>
          <p:nvPr>
            <p:ph idx="1"/>
          </p:nvPr>
        </p:nvSpPr>
        <p:spPr>
          <a:xfrm>
            <a:off x="457200" y="1712913"/>
            <a:ext cx="8229600" cy="4895850"/>
          </a:xfrm>
        </p:spPr>
        <p:txBody>
          <a:bodyPr/>
          <a:lstStyle/>
          <a:p>
            <a:pPr eaLnBrk="1" hangingPunct="1"/>
            <a:r>
              <a:rPr lang="en-US" sz="3200">
                <a:latin typeface="Arial" pitchFamily="-107" charset="0"/>
                <a:cs typeface="Arial" pitchFamily="-107" charset="0"/>
              </a:rPr>
              <a:t>Sunk costs</a:t>
            </a:r>
          </a:p>
          <a:p>
            <a:pPr lvl="1" eaLnBrk="1" hangingPunct="1"/>
            <a:r>
              <a:rPr lang="en-US" sz="2800">
                <a:latin typeface="Arial" pitchFamily="-107" charset="0"/>
                <a:cs typeface="Arial" pitchFamily="-107" charset="0"/>
              </a:rPr>
              <a:t>Unrecoverable costs that have been incurred as a result of past decisions</a:t>
            </a:r>
          </a:p>
          <a:p>
            <a:pPr lvl="1" eaLnBrk="1" hangingPunct="1">
              <a:buFont typeface="Arial" pitchFamily="-107" charset="0"/>
              <a:buNone/>
            </a:pPr>
            <a:endParaRPr lang="en-US" sz="2800">
              <a:latin typeface="Arial" pitchFamily="-107" charset="0"/>
              <a:cs typeface="Arial" pitchFamily="-107" charset="0"/>
            </a:endParaRPr>
          </a:p>
          <a:p>
            <a:pPr eaLnBrk="1" hangingPunct="1"/>
            <a:r>
              <a:rPr lang="en-US" sz="3200">
                <a:latin typeface="Arial" pitchFamily="-107" charset="0"/>
                <a:cs typeface="Arial" pitchFamily="-107" charset="0"/>
              </a:rPr>
              <a:t>Sunk-cost fallacy</a:t>
            </a:r>
          </a:p>
          <a:p>
            <a:pPr lvl="1" eaLnBrk="1" hangingPunct="1"/>
            <a:r>
              <a:rPr lang="en-US" sz="2800">
                <a:latin typeface="Arial" pitchFamily="-107" charset="0"/>
                <a:cs typeface="Arial" pitchFamily="-107" charset="0"/>
              </a:rPr>
              <a:t>Considering sunk costs when making new decisions at the margin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470900" cy="1527175"/>
          </a:xfrm>
        </p:spPr>
        <p:txBody>
          <a:bodyPr/>
          <a:lstStyle/>
          <a:p>
            <a:r>
              <a:rPr lang="en-US" sz="3600">
                <a:latin typeface="Arial" pitchFamily="-107" charset="0"/>
                <a:cs typeface="Arial" pitchFamily="-107" charset="0"/>
              </a:rPr>
              <a:t>Economics in </a:t>
            </a:r>
            <a:r>
              <a:rPr lang="en-US" sz="3600" i="1">
                <a:latin typeface="Arial" pitchFamily="-107" charset="0"/>
                <a:cs typeface="Arial" pitchFamily="-107" charset="0"/>
              </a:rPr>
              <a:t>The Big Bang Theory</a:t>
            </a:r>
            <a:r>
              <a:rPr lang="en-US" sz="3600">
                <a:latin typeface="Arial" pitchFamily="-107" charset="0"/>
                <a:cs typeface="Arial" pitchFamily="-107" charset="0"/>
              </a:rPr>
              <a:t>,</a:t>
            </a:r>
            <a:r>
              <a:rPr lang="en-US" sz="3600" i="1">
                <a:latin typeface="Arial" pitchFamily="-107" charset="0"/>
                <a:cs typeface="Arial" pitchFamily="-107" charset="0"/>
              </a:rPr>
              <a:t> </a:t>
            </a:r>
            <a:r>
              <a:rPr lang="en-US" sz="3600">
                <a:latin typeface="Arial" pitchFamily="-107" charset="0"/>
                <a:cs typeface="Arial" pitchFamily="-107" charset="0"/>
              </a:rPr>
              <a:t>“The Einstein Approximation”</a:t>
            </a:r>
          </a:p>
        </p:txBody>
      </p:sp>
      <p:sp>
        <p:nvSpPr>
          <p:cNvPr id="70658" name="Content Placeholder 2"/>
          <p:cNvSpPr>
            <a:spLocks noGrp="1"/>
          </p:cNvSpPr>
          <p:nvPr>
            <p:ph idx="1"/>
          </p:nvPr>
        </p:nvSpPr>
        <p:spPr>
          <a:xfrm>
            <a:off x="457200" y="1712913"/>
            <a:ext cx="8229600" cy="1379537"/>
          </a:xfrm>
        </p:spPr>
        <p:txBody>
          <a:bodyPr/>
          <a:lstStyle/>
          <a:p>
            <a:r>
              <a:rPr lang="en-US">
                <a:latin typeface="Arial" pitchFamily="-107" charset="0"/>
                <a:cs typeface="Arial" pitchFamily="-107" charset="0"/>
              </a:rPr>
              <a:t>Leonard has a new ringtone—audio of a sinister laugh by the Joker from </a:t>
            </a:r>
            <a:r>
              <a:rPr lang="en-US" i="1">
                <a:latin typeface="Arial" pitchFamily="-107" charset="0"/>
                <a:cs typeface="Arial" pitchFamily="-107" charset="0"/>
              </a:rPr>
              <a:t>Batman</a:t>
            </a:r>
            <a:r>
              <a:rPr lang="en-US">
                <a:latin typeface="Arial" pitchFamily="-107" charset="0"/>
                <a:cs typeface="Arial" pitchFamily="-107" charset="0"/>
              </a:rPr>
              <a:t>.</a:t>
            </a:r>
          </a:p>
        </p:txBody>
      </p:sp>
      <p:pic>
        <p:nvPicPr>
          <p:cNvPr id="70659" name="Picture 4" descr="Tip #345: Sunk Cost in The Big Bang Theory, “The Einstein Approximation”">
            <a:hlinkClick r:id="rId3"/>
          </p:cNvPr>
          <p:cNvPicPr>
            <a:picLocks noChangeAspect="1"/>
          </p:cNvPicPr>
          <p:nvPr/>
        </p:nvPicPr>
        <p:blipFill>
          <a:blip r:embed="rId4"/>
          <a:srcRect l="20306" t="18303" r="22078" b="25455"/>
          <a:stretch>
            <a:fillRect/>
          </a:stretch>
        </p:blipFill>
        <p:spPr bwMode="auto">
          <a:xfrm>
            <a:off x="3797300" y="411162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3"/>
          <p:cNvSpPr>
            <a:spLocks noGrp="1"/>
          </p:cNvSpPr>
          <p:nvPr>
            <p:ph type="title"/>
          </p:nvPr>
        </p:nvSpPr>
        <p:spPr>
          <a:xfrm>
            <a:off x="0" y="-187325"/>
            <a:ext cx="9144000" cy="1143000"/>
          </a:xfrm>
        </p:spPr>
        <p:txBody>
          <a:bodyPr/>
          <a:lstStyle/>
          <a:p>
            <a:pPr algn="ctr" eaLnBrk="1" hangingPunct="1"/>
            <a:r>
              <a:rPr lang="en-US" sz="3600">
                <a:latin typeface="Arial" pitchFamily="-107" charset="0"/>
                <a:cs typeface="Arial" pitchFamily="-107" charset="0"/>
              </a:rPr>
              <a:t>Average Cost Curves and Marginal Cost</a:t>
            </a:r>
          </a:p>
        </p:txBody>
      </p:sp>
      <p:pic>
        <p:nvPicPr>
          <p:cNvPr id="4" name="Picture 3" descr="A graph showing average and marginal costs. The x axis is quantity of Big Macs produced. The y axis is cost ranging from 0 to 12 dollars. The marginal cost curve, MC, reaches its minimum before average variable cost, AVC, and average total cost, ATC. Marginal cost always leads the average variable cost and average total costs either up or down. Marginal cost crosses average variable cost at 60 Big Macs and crosses average total cost at 70 Big Macs. Average fixed cost, AFC, continues to fall with increased quantity, because total fixed costs are spread across more units."/>
          <p:cNvPicPr>
            <a:picLocks noChangeAspect="1"/>
          </p:cNvPicPr>
          <p:nvPr/>
        </p:nvPicPr>
        <p:blipFill>
          <a:blip r:embed="rId3"/>
          <a:stretch>
            <a:fillRect/>
          </a:stretch>
        </p:blipFill>
        <p:spPr>
          <a:xfrm>
            <a:off x="1823090" y="884415"/>
            <a:ext cx="5497820" cy="5862029"/>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idx="4294967295"/>
          </p:nvPr>
        </p:nvSpPr>
        <p:spPr>
          <a:xfrm>
            <a:off x="266700" y="0"/>
            <a:ext cx="8702675" cy="1527175"/>
          </a:xfrm>
        </p:spPr>
        <p:txBody>
          <a:bodyPr/>
          <a:lstStyle/>
          <a:p>
            <a:r>
              <a:rPr lang="en-US" sz="3800"/>
              <a:t>Sunk-Cost Fallacies in Your Life</a:t>
            </a:r>
            <a:r>
              <a:rPr lang="en-US" sz="4000"/>
              <a:t>—</a:t>
            </a:r>
            <a:r>
              <a:rPr lang="en-US" sz="3800"/>
              <a:t>1 </a:t>
            </a:r>
          </a:p>
        </p:txBody>
      </p:sp>
      <p:sp>
        <p:nvSpPr>
          <p:cNvPr id="72706" name="Content Placeholder 2"/>
          <p:cNvSpPr>
            <a:spLocks noGrp="1"/>
          </p:cNvSpPr>
          <p:nvPr>
            <p:ph idx="4294967295"/>
          </p:nvPr>
        </p:nvSpPr>
        <p:spPr>
          <a:xfrm>
            <a:off x="457200" y="1422400"/>
            <a:ext cx="8402638" cy="5186363"/>
          </a:xfrm>
        </p:spPr>
        <p:txBody>
          <a:bodyPr/>
          <a:lstStyle/>
          <a:p>
            <a:pPr eaLnBrk="1" hangingPunct="1"/>
            <a:r>
              <a:rPr lang="en-US" sz="2800" dirty="0"/>
              <a:t>You are waiting in a long line with your friend at one food court restaurant </a:t>
            </a:r>
            <a:r>
              <a:rPr lang="en-US" altLang="ja-JP" sz="2800" dirty="0"/>
              <a:t>while there is no line at another.</a:t>
            </a:r>
          </a:p>
          <a:p>
            <a:pPr lvl="1" eaLnBrk="1" hangingPunct="1"/>
            <a:r>
              <a:rPr lang="en-US" altLang="ja-JP" sz="2600" dirty="0"/>
              <a:t>Your friend says, “We might as well stay in line.  </a:t>
            </a:r>
            <a:r>
              <a:rPr lang="en-US" altLang="ja-JP" sz="2600" dirty="0" smtClean="0"/>
              <a:t>We</a:t>
            </a:r>
            <a:r>
              <a:rPr lang="en-US" altLang="ja-JP" sz="2600" dirty="0"/>
              <a:t>'</a:t>
            </a:r>
            <a:r>
              <a:rPr lang="en-US" altLang="ja-JP" sz="2600" dirty="0" smtClean="0"/>
              <a:t>ve </a:t>
            </a:r>
            <a:r>
              <a:rPr lang="en-US" altLang="ja-JP" sz="2600" dirty="0"/>
              <a:t>already been waiting for 15 minutes.</a:t>
            </a:r>
            <a:r>
              <a:rPr lang="ja-JP" altLang="en-US" sz="2600" dirty="0"/>
              <a:t>”</a:t>
            </a:r>
            <a:endParaRPr lang="en-US" sz="2600" dirty="0"/>
          </a:p>
        </p:txBody>
      </p:sp>
      <p:pic>
        <p:nvPicPr>
          <p:cNvPr id="72707" name="Picture 5" descr="A 3 story food court with people seated and eating on all levels."/>
          <p:cNvPicPr>
            <a:picLocks noChangeAspect="1" noChangeArrowheads="1"/>
          </p:cNvPicPr>
          <p:nvPr/>
        </p:nvPicPr>
        <p:blipFill>
          <a:blip r:embed="rId3"/>
          <a:srcRect/>
          <a:stretch>
            <a:fillRect/>
          </a:stretch>
        </p:blipFill>
        <p:spPr bwMode="auto">
          <a:xfrm>
            <a:off x="2720975" y="3711575"/>
            <a:ext cx="3840163"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idx="4294967295"/>
          </p:nvPr>
        </p:nvSpPr>
        <p:spPr>
          <a:xfrm>
            <a:off x="279400" y="0"/>
            <a:ext cx="8689975" cy="1527175"/>
          </a:xfrm>
        </p:spPr>
        <p:txBody>
          <a:bodyPr/>
          <a:lstStyle/>
          <a:p>
            <a:r>
              <a:rPr lang="en-US" sz="3800"/>
              <a:t>Sunk-Cost Fallacies in Your Life</a:t>
            </a:r>
            <a:r>
              <a:rPr lang="en-US" sz="4000"/>
              <a:t>—</a:t>
            </a:r>
            <a:r>
              <a:rPr lang="en-US" sz="3800"/>
              <a:t>2 </a:t>
            </a:r>
          </a:p>
        </p:txBody>
      </p:sp>
      <p:sp>
        <p:nvSpPr>
          <p:cNvPr id="74754" name="Content Placeholder 2"/>
          <p:cNvSpPr>
            <a:spLocks noGrp="1"/>
          </p:cNvSpPr>
          <p:nvPr>
            <p:ph idx="4294967295"/>
          </p:nvPr>
        </p:nvSpPr>
        <p:spPr>
          <a:xfrm>
            <a:off x="457200" y="1371600"/>
            <a:ext cx="8229600" cy="5237163"/>
          </a:xfrm>
        </p:spPr>
        <p:txBody>
          <a:bodyPr/>
          <a:lstStyle/>
          <a:p>
            <a:pPr eaLnBrk="1" hangingPunct="1"/>
            <a:r>
              <a:rPr lang="en-US" sz="3000"/>
              <a:t>After one semester of college</a:t>
            </a:r>
          </a:p>
          <a:p>
            <a:pPr lvl="1" eaLnBrk="1" hangingPunct="1"/>
            <a:r>
              <a:rPr lang="ja-JP" altLang="en-US" sz="2800"/>
              <a:t>“</a:t>
            </a:r>
            <a:r>
              <a:rPr lang="en-US" altLang="ja-JP" sz="2800"/>
              <a:t>I’m not getting much from my experience at Tech, but I’ve already spent time and money for a whole semester here, so I don’t want to transfer to State.</a:t>
            </a:r>
            <a:r>
              <a:rPr lang="ja-JP" altLang="en-US" sz="2800"/>
              <a:t>”</a:t>
            </a:r>
            <a:endParaRPr lang="en-US" sz="2800"/>
          </a:p>
        </p:txBody>
      </p:sp>
      <p:pic>
        <p:nvPicPr>
          <p:cNvPr id="74755" name="Picture 2" descr="Actors Will Ferrel, Vince Vaughn, and Luke Wilson sit in a classroom in the movie Old School. "/>
          <p:cNvPicPr>
            <a:picLocks noChangeAspect="1" noChangeArrowheads="1"/>
          </p:cNvPicPr>
          <p:nvPr/>
        </p:nvPicPr>
        <p:blipFill>
          <a:blip r:embed="rId3"/>
          <a:srcRect/>
          <a:stretch>
            <a:fillRect/>
          </a:stretch>
        </p:blipFill>
        <p:spPr bwMode="auto">
          <a:xfrm>
            <a:off x="2598738" y="3640138"/>
            <a:ext cx="4303712"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idx="4294967295"/>
          </p:nvPr>
        </p:nvSpPr>
        <p:spPr>
          <a:xfrm>
            <a:off x="457200" y="0"/>
            <a:ext cx="8229600" cy="1527175"/>
          </a:xfrm>
        </p:spPr>
        <p:txBody>
          <a:bodyPr/>
          <a:lstStyle/>
          <a:p>
            <a:pPr algn="l" eaLnBrk="1" hangingPunct="1"/>
            <a:r>
              <a:rPr lang="en-US"/>
              <a:t>Practice What You Know—1 </a:t>
            </a:r>
          </a:p>
        </p:txBody>
      </p:sp>
      <p:sp>
        <p:nvSpPr>
          <p:cNvPr id="76802"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Steve </a:t>
            </a:r>
            <a:r>
              <a:rPr lang="en-US" sz="3200"/>
              <a:t>runs a competitive sandwich shop.  Right now, he is producing output at a level where MR &gt; MC. </a:t>
            </a:r>
          </a:p>
          <a:p>
            <a:pPr eaLnBrk="1" hangingPunct="1"/>
            <a:r>
              <a:rPr lang="en-US" sz="3200"/>
              <a:t>To increase his profits, Steve should</a:t>
            </a:r>
          </a:p>
          <a:p>
            <a:pPr marL="971550" lvl="1" indent="-514350" eaLnBrk="1" hangingPunct="1">
              <a:buFont typeface="Calibri" pitchFamily="-107" charset="0"/>
              <a:buAutoNum type="alphaUcPeriod"/>
            </a:pPr>
            <a:r>
              <a:rPr lang="en-US" sz="2800">
                <a:latin typeface="Helvetica Neue" pitchFamily="-107" charset="0"/>
              </a:rPr>
              <a:t>try to use more capital in his production.</a:t>
            </a:r>
          </a:p>
          <a:p>
            <a:pPr marL="971550" lvl="1" indent="-514350" eaLnBrk="1" hangingPunct="1">
              <a:buFont typeface="Calibri" pitchFamily="-107" charset="0"/>
              <a:buAutoNum type="alphaUcPeriod"/>
            </a:pPr>
            <a:r>
              <a:rPr lang="en-US" sz="2800">
                <a:latin typeface="Helvetica Neue" pitchFamily="-107" charset="0"/>
              </a:rPr>
              <a:t>try to use more labor in his production.</a:t>
            </a:r>
          </a:p>
          <a:p>
            <a:pPr marL="971550" lvl="1" indent="-514350" eaLnBrk="1" hangingPunct="1">
              <a:buFont typeface="Calibri" pitchFamily="-107" charset="0"/>
              <a:buAutoNum type="alphaUcPeriod"/>
            </a:pPr>
            <a:r>
              <a:rPr lang="en-US" sz="2800">
                <a:latin typeface="Helvetica Neue" pitchFamily="-107" charset="0"/>
              </a:rPr>
              <a:t>produce less output.</a:t>
            </a:r>
          </a:p>
          <a:p>
            <a:pPr marL="971550" lvl="1" indent="-514350" eaLnBrk="1" hangingPunct="1">
              <a:buFont typeface="Calibri" pitchFamily="-107" charset="0"/>
              <a:buAutoNum type="alphaUcPeriod"/>
            </a:pPr>
            <a:r>
              <a:rPr lang="en-US" sz="2800">
                <a:latin typeface="Helvetica Neue" pitchFamily="-107" charset="0"/>
              </a:rPr>
              <a:t>produce more output.</a:t>
            </a:r>
          </a:p>
        </p:txBody>
      </p:sp>
      <p:sp>
        <p:nvSpPr>
          <p:cNvPr id="2" name="Rectangle 1" descr="Correct answer: D, produce more output."/>
          <p:cNvSpPr>
            <a:spLocks noChangeArrowheads="1"/>
          </p:cNvSpPr>
          <p:nvPr/>
        </p:nvSpPr>
        <p:spPr bwMode="auto">
          <a:xfrm>
            <a:off x="631825" y="5389563"/>
            <a:ext cx="4424363" cy="671512"/>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idx="4294967295"/>
          </p:nvPr>
        </p:nvSpPr>
        <p:spPr>
          <a:xfrm>
            <a:off x="457200" y="0"/>
            <a:ext cx="8229600" cy="1527175"/>
          </a:xfrm>
        </p:spPr>
        <p:txBody>
          <a:bodyPr/>
          <a:lstStyle/>
          <a:p>
            <a:pPr algn="l" eaLnBrk="1" hangingPunct="1"/>
            <a:r>
              <a:rPr lang="en-US"/>
              <a:t>Practice What You Know—2 </a:t>
            </a:r>
          </a:p>
        </p:txBody>
      </p:sp>
      <p:sp>
        <p:nvSpPr>
          <p:cNvPr id="78850"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Suppose </a:t>
            </a:r>
            <a:r>
              <a:rPr lang="en-US" sz="3200"/>
              <a:t>a competitive firm is faced with a price in the short run that is below ATC but above AVC. In the short run, this firm should</a:t>
            </a:r>
          </a:p>
          <a:p>
            <a:pPr marL="971550" lvl="1" indent="-514350" eaLnBrk="1" hangingPunct="1">
              <a:buFont typeface="Calibri" pitchFamily="-107" charset="0"/>
              <a:buAutoNum type="alphaUcPeriod"/>
            </a:pPr>
            <a:r>
              <a:rPr lang="en-US" sz="2800">
                <a:latin typeface="Helvetica Neue" pitchFamily="-107" charset="0"/>
              </a:rPr>
              <a:t>shut down.</a:t>
            </a:r>
          </a:p>
          <a:p>
            <a:pPr marL="971550" lvl="1" indent="-514350" eaLnBrk="1" hangingPunct="1">
              <a:buFont typeface="Calibri" pitchFamily="-107" charset="0"/>
              <a:buAutoNum type="alphaUcPeriod"/>
            </a:pPr>
            <a:r>
              <a:rPr lang="en-US" sz="2800">
                <a:latin typeface="Helvetica Neue" pitchFamily="-107" charset="0"/>
              </a:rPr>
              <a:t>exit the industry.</a:t>
            </a:r>
          </a:p>
          <a:p>
            <a:pPr marL="971550" lvl="1" indent="-514350" eaLnBrk="1" hangingPunct="1">
              <a:buFont typeface="Calibri" pitchFamily="-107" charset="0"/>
              <a:buAutoNum type="alphaUcPeriod"/>
            </a:pPr>
            <a:r>
              <a:rPr lang="en-US" sz="2800">
                <a:latin typeface="Helvetica Neue" pitchFamily="-107" charset="0"/>
              </a:rPr>
              <a:t>raise the price of the good.</a:t>
            </a:r>
          </a:p>
          <a:p>
            <a:pPr marL="971550" lvl="1" indent="-514350" eaLnBrk="1" hangingPunct="1">
              <a:buFont typeface="Calibri" pitchFamily="-107" charset="0"/>
              <a:buAutoNum type="alphaUcPeriod"/>
            </a:pPr>
            <a:r>
              <a:rPr lang="en-US" sz="2800">
                <a:latin typeface="Helvetica Neue" pitchFamily="-107" charset="0"/>
              </a:rPr>
              <a:t>produce at the output level where MR = MC.</a:t>
            </a:r>
          </a:p>
        </p:txBody>
      </p:sp>
      <p:sp>
        <p:nvSpPr>
          <p:cNvPr id="4" name="Rectangle 3" descr="Correct answer: D, produce at the output level where MR = MC"/>
          <p:cNvSpPr>
            <a:spLocks noChangeArrowheads="1"/>
          </p:cNvSpPr>
          <p:nvPr/>
        </p:nvSpPr>
        <p:spPr bwMode="auto">
          <a:xfrm>
            <a:off x="685800" y="4846638"/>
            <a:ext cx="7829550" cy="625475"/>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idx="4294967295"/>
          </p:nvPr>
        </p:nvSpPr>
        <p:spPr>
          <a:xfrm>
            <a:off x="457200" y="0"/>
            <a:ext cx="8229600" cy="1527175"/>
          </a:xfrm>
        </p:spPr>
        <p:txBody>
          <a:bodyPr/>
          <a:lstStyle/>
          <a:p>
            <a:pPr algn="l" eaLnBrk="1" hangingPunct="1"/>
            <a:r>
              <a:rPr lang="en-US"/>
              <a:t>Practice What You Know—3 </a:t>
            </a:r>
          </a:p>
        </p:txBody>
      </p:sp>
      <p:sp>
        <p:nvSpPr>
          <p:cNvPr id="80898" name="Content Placeholder 2"/>
          <p:cNvSpPr>
            <a:spLocks noGrp="1"/>
          </p:cNvSpPr>
          <p:nvPr>
            <p:ph idx="4294967295"/>
          </p:nvPr>
        </p:nvSpPr>
        <p:spPr>
          <a:xfrm>
            <a:off x="273050" y="1712913"/>
            <a:ext cx="8696325" cy="4895850"/>
          </a:xfrm>
        </p:spPr>
        <p:txBody>
          <a:bodyPr/>
          <a:lstStyle/>
          <a:p>
            <a:pPr eaLnBrk="1" hangingPunct="1"/>
            <a:r>
              <a:rPr lang="en-US" sz="3200" dirty="0">
                <a:latin typeface="Helvetica Neue" pitchFamily="-107" charset="0"/>
              </a:rPr>
              <a:t>A </a:t>
            </a:r>
            <a:r>
              <a:rPr lang="en-US" sz="3200" dirty="0"/>
              <a:t>competitive firm will shut down and produce output level Q = 0 if</a:t>
            </a:r>
          </a:p>
          <a:p>
            <a:pPr marL="971550" lvl="1" indent="-514350" eaLnBrk="1" hangingPunct="1">
              <a:buFont typeface="Calibri" pitchFamily="-107" charset="0"/>
              <a:buAutoNum type="alphaUcPeriod"/>
            </a:pPr>
            <a:r>
              <a:rPr lang="en-US" sz="2800" dirty="0">
                <a:latin typeface="Helvetica Neue" pitchFamily="-107" charset="0"/>
              </a:rPr>
              <a:t>price &lt; min. (ATC).</a:t>
            </a:r>
          </a:p>
          <a:p>
            <a:pPr marL="971550" lvl="1" indent="-514350" eaLnBrk="1" hangingPunct="1">
              <a:buFont typeface="Calibri" pitchFamily="-107" charset="0"/>
              <a:buAutoNum type="alphaUcPeriod"/>
            </a:pPr>
            <a:r>
              <a:rPr lang="en-US" sz="2800" dirty="0">
                <a:latin typeface="Helvetica Neue" pitchFamily="-107" charset="0"/>
              </a:rPr>
              <a:t>min. (AVC) &lt; price &lt; min. (ATC).</a:t>
            </a:r>
          </a:p>
          <a:p>
            <a:pPr marL="971550" lvl="1" indent="-514350" eaLnBrk="1" hangingPunct="1">
              <a:buFont typeface="Calibri" pitchFamily="-107" charset="0"/>
              <a:buAutoNum type="alphaUcPeriod"/>
            </a:pPr>
            <a:r>
              <a:rPr lang="en-US" sz="2800" dirty="0">
                <a:latin typeface="Helvetica Neue" pitchFamily="-107" charset="0"/>
              </a:rPr>
              <a:t>price &lt; min. (AVC).</a:t>
            </a:r>
          </a:p>
          <a:p>
            <a:pPr marL="971550" lvl="1" indent="-514350" eaLnBrk="1" hangingPunct="1">
              <a:buFont typeface="Calibri" pitchFamily="-107" charset="0"/>
              <a:buAutoNum type="alphaUcPeriod"/>
            </a:pPr>
            <a:r>
              <a:rPr lang="en-US" sz="2800" dirty="0">
                <a:latin typeface="Helvetica Neue" pitchFamily="-107" charset="0"/>
              </a:rPr>
              <a:t>P = MR.</a:t>
            </a:r>
          </a:p>
        </p:txBody>
      </p:sp>
      <p:sp>
        <p:nvSpPr>
          <p:cNvPr id="4" name="Rectangle 3" descr="Correct answer: price &lt; min. (AVC)."/>
          <p:cNvSpPr>
            <a:spLocks noChangeArrowheads="1"/>
          </p:cNvSpPr>
          <p:nvPr/>
        </p:nvSpPr>
        <p:spPr bwMode="auto">
          <a:xfrm>
            <a:off x="742950" y="3824288"/>
            <a:ext cx="3629025" cy="533400"/>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The Perfectly Competitive Market Supply Curve</a:t>
            </a:r>
          </a:p>
        </p:txBody>
      </p:sp>
      <p:sp>
        <p:nvSpPr>
          <p:cNvPr id="32771" name="Content Placeholder 2"/>
          <p:cNvSpPr>
            <a:spLocks noGrp="1"/>
          </p:cNvSpPr>
          <p:nvPr>
            <p:ph idx="1"/>
          </p:nvPr>
        </p:nvSpPr>
        <p:spPr>
          <a:xfrm>
            <a:off x="457200" y="1712913"/>
            <a:ext cx="8229600" cy="4895850"/>
          </a:xfrm>
        </p:spPr>
        <p:txBody>
          <a:bodyPr/>
          <a:lstStyle/>
          <a:p>
            <a:pPr eaLnBrk="1" hangingPunct="1"/>
            <a:r>
              <a:rPr lang="en-US" sz="3200" dirty="0">
                <a:latin typeface="Arial" pitchFamily="-107" charset="0"/>
                <a:cs typeface="Arial" pitchFamily="-107" charset="0"/>
              </a:rPr>
              <a:t>Our analysis so far has focused on a typical firm.</a:t>
            </a: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Now, we want to derive the market supply curve in the short run and long run.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003" name="Title 14"/>
          <p:cNvSpPr>
            <a:spLocks noGrp="1"/>
          </p:cNvSpPr>
          <p:nvPr>
            <p:ph type="title"/>
          </p:nvPr>
        </p:nvSpPr>
        <p:spPr/>
        <p:txBody>
          <a:bodyPr/>
          <a:lstStyle/>
          <a:p>
            <a:pPr algn="l" eaLnBrk="1" hangingPunct="1"/>
            <a:r>
              <a:rPr lang="en-US"/>
              <a:t>Short-Run Market Supply</a:t>
            </a:r>
          </a:p>
        </p:txBody>
      </p:sp>
      <p:pic>
        <p:nvPicPr>
          <p:cNvPr id="14" name="Picture 13" descr=" "/>
          <p:cNvPicPr>
            <a:picLocks noChangeAspect="1"/>
          </p:cNvPicPr>
          <p:nvPr/>
        </p:nvPicPr>
        <p:blipFill>
          <a:blip r:embed="rId3">
            <a:clrChange>
              <a:clrFrom>
                <a:srgbClr val="FFFFFF"/>
              </a:clrFrom>
              <a:clrTo>
                <a:srgbClr val="FFFFFF">
                  <a:alpha val="0"/>
                </a:srgbClr>
              </a:clrTo>
            </a:clrChange>
          </a:blip>
          <a:stretch>
            <a:fillRect/>
          </a:stretch>
        </p:blipFill>
        <p:spPr>
          <a:xfrm>
            <a:off x="7451917" y="3791315"/>
            <a:ext cx="176784" cy="591312"/>
          </a:xfrm>
          <a:prstGeom prst="rect">
            <a:avLst/>
          </a:prstGeom>
        </p:spPr>
      </p:pic>
      <p:pic>
        <p:nvPicPr>
          <p:cNvPr id="15" name="Picture 14" descr=" "/>
          <p:cNvPicPr>
            <a:picLocks noChangeAspect="1"/>
          </p:cNvPicPr>
          <p:nvPr/>
        </p:nvPicPr>
        <p:blipFill>
          <a:blip r:embed="rId4">
            <a:clrChange>
              <a:clrFrom>
                <a:srgbClr val="FFFFFF"/>
              </a:clrFrom>
              <a:clrTo>
                <a:srgbClr val="FFFFFF">
                  <a:alpha val="0"/>
                </a:srgbClr>
              </a:clrTo>
            </a:clrChange>
          </a:blip>
          <a:stretch>
            <a:fillRect/>
          </a:stretch>
        </p:blipFill>
        <p:spPr>
          <a:xfrm>
            <a:off x="7137004" y="3791315"/>
            <a:ext cx="316992" cy="591312"/>
          </a:xfrm>
          <a:prstGeom prst="rect">
            <a:avLst/>
          </a:prstGeom>
        </p:spPr>
      </p:pic>
      <p:pic>
        <p:nvPicPr>
          <p:cNvPr id="16" name="Picture 15" descr=" "/>
          <p:cNvPicPr>
            <a:picLocks noChangeAspect="1"/>
          </p:cNvPicPr>
          <p:nvPr/>
        </p:nvPicPr>
        <p:blipFill>
          <a:blip r:embed="rId5">
            <a:clrChange>
              <a:clrFrom>
                <a:srgbClr val="FFFFFF"/>
              </a:clrFrom>
              <a:clrTo>
                <a:srgbClr val="FFFFFF">
                  <a:alpha val="0"/>
                </a:srgbClr>
              </a:clrTo>
            </a:clrChange>
          </a:blip>
          <a:stretch>
            <a:fillRect/>
          </a:stretch>
        </p:blipFill>
        <p:spPr>
          <a:xfrm>
            <a:off x="6924047" y="3791314"/>
            <a:ext cx="176784" cy="591312"/>
          </a:xfrm>
          <a:prstGeom prst="rect">
            <a:avLst/>
          </a:prstGeom>
        </p:spPr>
      </p:pic>
      <p:pic>
        <p:nvPicPr>
          <p:cNvPr id="17" name="Picture 16" descr=" "/>
          <p:cNvPicPr>
            <a:picLocks noChangeAspect="1"/>
          </p:cNvPicPr>
          <p:nvPr/>
        </p:nvPicPr>
        <p:blipFill>
          <a:blip r:embed="rId6">
            <a:clrChange>
              <a:clrFrom>
                <a:srgbClr val="FFFFFF"/>
              </a:clrFrom>
              <a:clrTo>
                <a:srgbClr val="FFFFFF">
                  <a:alpha val="0"/>
                </a:srgbClr>
              </a:clrTo>
            </a:clrChange>
          </a:blip>
          <a:stretch>
            <a:fillRect/>
          </a:stretch>
        </p:blipFill>
        <p:spPr>
          <a:xfrm>
            <a:off x="3959513" y="3791314"/>
            <a:ext cx="536448" cy="591312"/>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1135835" y="3791315"/>
            <a:ext cx="170688" cy="591312"/>
          </a:xfrm>
          <a:prstGeom prst="rect">
            <a:avLst/>
          </a:prstGeom>
        </p:spPr>
      </p:pic>
      <p:pic>
        <p:nvPicPr>
          <p:cNvPr id="19" name="Picture 18" descr=" "/>
          <p:cNvPicPr>
            <a:picLocks noChangeAspect="1"/>
          </p:cNvPicPr>
          <p:nvPr/>
        </p:nvPicPr>
        <p:blipFill>
          <a:blip r:embed="rId8">
            <a:clrChange>
              <a:clrFrom>
                <a:srgbClr val="FFFFFF"/>
              </a:clrFrom>
              <a:clrTo>
                <a:srgbClr val="FFFFFF">
                  <a:alpha val="0"/>
                </a:srgbClr>
              </a:clrTo>
            </a:clrChange>
          </a:blip>
          <a:stretch>
            <a:fillRect/>
          </a:stretch>
        </p:blipFill>
        <p:spPr>
          <a:xfrm>
            <a:off x="741068" y="3701615"/>
            <a:ext cx="7095744" cy="877824"/>
          </a:xfrm>
          <a:prstGeom prst="rect">
            <a:avLst/>
          </a:prstGeom>
        </p:spPr>
      </p:pic>
      <p:pic>
        <p:nvPicPr>
          <p:cNvPr id="20" name="Picture 19" descr=" "/>
          <p:cNvPicPr>
            <a:picLocks noChangeAspect="1"/>
          </p:cNvPicPr>
          <p:nvPr/>
        </p:nvPicPr>
        <p:blipFill>
          <a:blip r:embed="rId9">
            <a:clrChange>
              <a:clrFrom>
                <a:srgbClr val="FFFFFF"/>
              </a:clrFrom>
              <a:clrTo>
                <a:srgbClr val="FFFFFF">
                  <a:alpha val="0"/>
                </a:srgbClr>
              </a:clrTo>
            </a:clrChange>
          </a:blip>
          <a:stretch>
            <a:fillRect/>
          </a:stretch>
        </p:blipFill>
        <p:spPr>
          <a:xfrm>
            <a:off x="1716589" y="4711782"/>
            <a:ext cx="6766560" cy="249936"/>
          </a:xfrm>
          <a:prstGeom prst="rect">
            <a:avLst/>
          </a:prstGeom>
        </p:spPr>
      </p:pic>
      <p:pic>
        <p:nvPicPr>
          <p:cNvPr id="21" name="Picture 20" descr=" "/>
          <p:cNvPicPr>
            <a:picLocks noChangeAspect="1"/>
          </p:cNvPicPr>
          <p:nvPr/>
        </p:nvPicPr>
        <p:blipFill>
          <a:blip r:embed="rId10">
            <a:clrChange>
              <a:clrFrom>
                <a:srgbClr val="FFFFFF"/>
              </a:clrFrom>
              <a:clrTo>
                <a:srgbClr val="FFFFFF">
                  <a:alpha val="0"/>
                </a:srgbClr>
              </a:clrTo>
            </a:clrChange>
          </a:blip>
          <a:stretch>
            <a:fillRect/>
          </a:stretch>
        </p:blipFill>
        <p:spPr>
          <a:xfrm>
            <a:off x="1179473" y="3076357"/>
            <a:ext cx="573024" cy="1164336"/>
          </a:xfrm>
          <a:prstGeom prst="rect">
            <a:avLst/>
          </a:prstGeom>
        </p:spPr>
      </p:pic>
      <p:pic>
        <p:nvPicPr>
          <p:cNvPr id="22" name="Picture 21" descr=" "/>
          <p:cNvPicPr>
            <a:picLocks noChangeAspect="1"/>
          </p:cNvPicPr>
          <p:nvPr/>
        </p:nvPicPr>
        <p:blipFill>
          <a:blip r:embed="rId11">
            <a:clrChange>
              <a:clrFrom>
                <a:srgbClr val="FFFFFF"/>
              </a:clrFrom>
              <a:clrTo>
                <a:srgbClr val="FFFFFF">
                  <a:alpha val="0"/>
                </a:srgbClr>
              </a:clrTo>
            </a:clrChange>
          </a:blip>
          <a:stretch>
            <a:fillRect/>
          </a:stretch>
        </p:blipFill>
        <p:spPr>
          <a:xfrm>
            <a:off x="4066275" y="3074926"/>
            <a:ext cx="1133856" cy="1213104"/>
          </a:xfrm>
          <a:prstGeom prst="rect">
            <a:avLst/>
          </a:prstGeom>
        </p:spPr>
      </p:pic>
      <p:pic>
        <p:nvPicPr>
          <p:cNvPr id="23" name="Picture 22" descr=" "/>
          <p:cNvPicPr>
            <a:picLocks noChangeAspect="1"/>
          </p:cNvPicPr>
          <p:nvPr/>
        </p:nvPicPr>
        <p:blipFill>
          <a:blip r:embed="rId12">
            <a:clrChange>
              <a:clrFrom>
                <a:srgbClr val="FFFFFF"/>
              </a:clrFrom>
              <a:clrTo>
                <a:srgbClr val="FFFFFF">
                  <a:alpha val="0"/>
                </a:srgbClr>
              </a:clrTo>
            </a:clrChange>
          </a:blip>
          <a:stretch>
            <a:fillRect/>
          </a:stretch>
        </p:blipFill>
        <p:spPr>
          <a:xfrm>
            <a:off x="6929371" y="3076480"/>
            <a:ext cx="548640" cy="1225296"/>
          </a:xfrm>
          <a:prstGeom prst="rect">
            <a:avLst/>
          </a:prstGeom>
        </p:spPr>
      </p:pic>
      <p:pic>
        <p:nvPicPr>
          <p:cNvPr id="24" name="Picture 23" descr=" "/>
          <p:cNvPicPr>
            <a:picLocks noChangeAspect="1"/>
          </p:cNvPicPr>
          <p:nvPr/>
        </p:nvPicPr>
        <p:blipFill>
          <a:blip r:embed="rId13">
            <a:clrChange>
              <a:clrFrom>
                <a:srgbClr val="FFFFFF"/>
              </a:clrFrom>
              <a:clrTo>
                <a:srgbClr val="FFFFFF">
                  <a:alpha val="0"/>
                </a:srgbClr>
              </a:clrTo>
            </a:clrChange>
          </a:blip>
          <a:stretch>
            <a:fillRect/>
          </a:stretch>
        </p:blipFill>
        <p:spPr>
          <a:xfrm>
            <a:off x="7028487" y="3076481"/>
            <a:ext cx="1146048" cy="1225296"/>
          </a:xfrm>
          <a:prstGeom prst="rect">
            <a:avLst/>
          </a:prstGeom>
        </p:spPr>
      </p:pic>
      <p:pic>
        <p:nvPicPr>
          <p:cNvPr id="25" name="Picture 24" descr=" "/>
          <p:cNvPicPr>
            <a:picLocks noChangeAspect="1"/>
          </p:cNvPicPr>
          <p:nvPr/>
        </p:nvPicPr>
        <p:blipFill>
          <a:blip r:embed="rId14">
            <a:clrChange>
              <a:clrFrom>
                <a:srgbClr val="FFFFFF"/>
              </a:clrFrom>
              <a:clrTo>
                <a:srgbClr val="FFFFFF">
                  <a:alpha val="0"/>
                </a:srgbClr>
              </a:clrTo>
            </a:clrChange>
          </a:blip>
          <a:stretch>
            <a:fillRect/>
          </a:stretch>
        </p:blipFill>
        <p:spPr>
          <a:xfrm>
            <a:off x="7082828" y="3132961"/>
            <a:ext cx="1542288" cy="1158240"/>
          </a:xfrm>
          <a:prstGeom prst="rect">
            <a:avLst/>
          </a:prstGeom>
        </p:spPr>
      </p:pic>
      <p:pic>
        <p:nvPicPr>
          <p:cNvPr id="26" name="Picture 25" descr="Three line graphs illustrate a short-run market supply, which is determined by summing individual supplies of all the firms in the market. The example includes the supplies for Mr. Plow and Plow King, where the quantity at $10 for the market is 28. The graphs have marginal cost on the y axis and Q values on the x axis."/>
          <p:cNvPicPr>
            <a:picLocks noChangeAspect="1"/>
          </p:cNvPicPr>
          <p:nvPr/>
        </p:nvPicPr>
        <p:blipFill>
          <a:blip r:embed="rId15">
            <a:clrChange>
              <a:clrFrom>
                <a:srgbClr val="FFFFFF"/>
              </a:clrFrom>
              <a:clrTo>
                <a:srgbClr val="FFFFFF">
                  <a:alpha val="0"/>
                </a:srgbClr>
              </a:clrTo>
            </a:clrChange>
          </a:blip>
          <a:stretch>
            <a:fillRect/>
          </a:stretch>
        </p:blipFill>
        <p:spPr>
          <a:xfrm>
            <a:off x="304800" y="2488463"/>
            <a:ext cx="8534400" cy="25237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1000"/>
                                        <p:tgtEl>
                                          <p:spTgt spid="25"/>
                                        </p:tgtEl>
                                      </p:cBhvr>
                                    </p:animEffect>
                                  </p:childTnLst>
                                </p:cTn>
                              </p:par>
                            </p:childTnLst>
                          </p:cTn>
                        </p:par>
                        <p:par>
                          <p:cTn id="27" fill="hold">
                            <p:stCondLst>
                              <p:cond delay="1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Signals</a:t>
            </a:r>
          </a:p>
        </p:txBody>
      </p:sp>
      <p:sp>
        <p:nvSpPr>
          <p:cNvPr id="21507" name="Content Placeholder 2"/>
          <p:cNvSpPr>
            <a:spLocks noGrp="1"/>
          </p:cNvSpPr>
          <p:nvPr>
            <p:ph idx="1"/>
          </p:nvPr>
        </p:nvSpPr>
        <p:spPr>
          <a:xfrm>
            <a:off x="131763" y="1625600"/>
            <a:ext cx="8807450" cy="5232400"/>
          </a:xfrm>
        </p:spPr>
        <p:txBody>
          <a:bodyPr/>
          <a:lstStyle/>
          <a:p>
            <a:pPr eaLnBrk="1" hangingPunct="1"/>
            <a:r>
              <a:rPr lang="en-US" sz="3200" dirty="0">
                <a:latin typeface="Arial" pitchFamily="-107" charset="0"/>
                <a:cs typeface="Arial" pitchFamily="-107" charset="0"/>
              </a:rPr>
              <a:t>Signals convey information about the profitability of various markets.</a:t>
            </a: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What happens if existing firms are earning positive or negative profits?</a:t>
            </a: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When firms make zero economic profit, the market is in long-run equilibrium.</a:t>
            </a:r>
          </a:p>
          <a:p>
            <a:pPr eaLnBrk="1" hangingPunct="1"/>
            <a:endParaRPr lang="en-US" sz="3200" dirty="0">
              <a:latin typeface="Arial" pitchFamily="-107" charset="0"/>
              <a:cs typeface="Arial" pitchFamily="-107" charset="0"/>
            </a:endParaRPr>
          </a:p>
        </p:txBody>
      </p:sp>
      <p:pic>
        <p:nvPicPr>
          <p:cNvPr id="87043" name="Picture 5" descr="A grouping of three stoplights, set to red, yellow, and green respectively."/>
          <p:cNvPicPr>
            <a:picLocks noChangeAspect="1" noChangeArrowheads="1"/>
          </p:cNvPicPr>
          <p:nvPr/>
        </p:nvPicPr>
        <p:blipFill>
          <a:blip r:embed="rId3"/>
          <a:srcRect/>
          <a:stretch>
            <a:fillRect/>
          </a:stretch>
        </p:blipFill>
        <p:spPr bwMode="auto">
          <a:xfrm>
            <a:off x="7018338" y="0"/>
            <a:ext cx="1920875" cy="1519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Know—Short Run or Long Run?—1 </a:t>
            </a:r>
          </a:p>
        </p:txBody>
      </p:sp>
      <p:sp>
        <p:nvSpPr>
          <p:cNvPr id="89090" name="Content Placeholder 1"/>
          <p:cNvSpPr>
            <a:spLocks noGrp="1"/>
          </p:cNvSpPr>
          <p:nvPr>
            <p:ph idx="1"/>
          </p:nvPr>
        </p:nvSpPr>
        <p:spPr>
          <a:xfrm>
            <a:off x="762000" y="1617663"/>
            <a:ext cx="7391400" cy="1981200"/>
          </a:xfrm>
        </p:spPr>
        <p:txBody>
          <a:bodyPr/>
          <a:lstStyle/>
          <a:p>
            <a:r>
              <a:rPr lang="en-US" sz="3200">
                <a:latin typeface="Arial" pitchFamily="-107" charset="0"/>
                <a:cs typeface="Arial" pitchFamily="-107" charset="0"/>
              </a:rPr>
              <a:t>Short run: clap</a:t>
            </a:r>
          </a:p>
          <a:p>
            <a:r>
              <a:rPr lang="en-US" sz="3200">
                <a:latin typeface="Arial" pitchFamily="-107" charset="0"/>
                <a:cs typeface="Arial" pitchFamily="-107" charset="0"/>
              </a:rPr>
              <a:t>Long run: snap</a:t>
            </a:r>
          </a:p>
          <a:p>
            <a:r>
              <a:rPr lang="en-US" sz="3200">
                <a:latin typeface="Arial" pitchFamily="-107" charset="0"/>
                <a:cs typeface="Arial" pitchFamily="-107" charset="0"/>
              </a:rPr>
              <a:t>Either/both: stomp your feet</a:t>
            </a:r>
          </a:p>
        </p:txBody>
      </p:sp>
      <p:sp>
        <p:nvSpPr>
          <p:cNvPr id="8" name="Content Placeholder 1"/>
          <p:cNvSpPr txBox="1">
            <a:spLocks/>
          </p:cNvSpPr>
          <p:nvPr/>
        </p:nvSpPr>
        <p:spPr bwMode="auto">
          <a:xfrm>
            <a:off x="533400" y="3690938"/>
            <a:ext cx="8229600" cy="2743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 typeface="Arial" pitchFamily="-107" charset="0"/>
              <a:buChar char="•"/>
            </a:pPr>
            <a:r>
              <a:rPr lang="en-US" sz="3200" b="1" dirty="0" smtClean="0">
                <a:solidFill>
                  <a:srgbClr val="7030A0"/>
                </a:solidFill>
                <a:latin typeface="Arial" pitchFamily="-107" charset="0"/>
                <a:cs typeface="Arial" pitchFamily="-107" charset="0"/>
              </a:rPr>
              <a:t>Dave’</a:t>
            </a:r>
            <a:r>
              <a:rPr lang="en-US" altLang="ja-JP" sz="3200" b="1" dirty="0" smtClean="0">
                <a:solidFill>
                  <a:srgbClr val="7030A0"/>
                </a:solidFill>
                <a:latin typeface="Arial" pitchFamily="-107" charset="0"/>
                <a:cs typeface="Arial" pitchFamily="-107" charset="0"/>
              </a:rPr>
              <a:t>s </a:t>
            </a:r>
            <a:r>
              <a:rPr lang="en-US" altLang="ja-JP" sz="3200" b="1" dirty="0">
                <a:solidFill>
                  <a:srgbClr val="7030A0"/>
                </a:solidFill>
                <a:latin typeface="Arial" pitchFamily="-107" charset="0"/>
                <a:cs typeface="Arial" pitchFamily="-107" charset="0"/>
              </a:rPr>
              <a:t>Bar &amp; Grill is producing output, but Dave is doing so with a fixed level of capital.</a:t>
            </a:r>
          </a:p>
          <a:p>
            <a:pPr marL="342900" indent="-342900" eaLnBrk="1" hangingPunct="1">
              <a:spcBef>
                <a:spcPct val="20000"/>
              </a:spcBef>
              <a:buFont typeface="Arial" pitchFamily="-107" charset="0"/>
              <a:buChar char="•"/>
            </a:pPr>
            <a:r>
              <a:rPr lang="en-US" sz="3200" b="1" dirty="0">
                <a:solidFill>
                  <a:srgbClr val="FF0000"/>
                </a:solidFill>
                <a:latin typeface="Arial" pitchFamily="-107" charset="0"/>
                <a:cs typeface="Arial" pitchFamily="-107" charset="0"/>
              </a:rPr>
              <a:t>Short run—capital is fixed in the short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Know—Short Run or Long Run?—2 </a:t>
            </a:r>
          </a:p>
        </p:txBody>
      </p:sp>
      <p:sp>
        <p:nvSpPr>
          <p:cNvPr id="90114" name="Content Placeholder 1"/>
          <p:cNvSpPr>
            <a:spLocks noGrp="1"/>
          </p:cNvSpPr>
          <p:nvPr>
            <p:ph idx="1"/>
          </p:nvPr>
        </p:nvSpPr>
        <p:spPr>
          <a:xfrm>
            <a:off x="762000" y="1617663"/>
            <a:ext cx="7391400" cy="1836737"/>
          </a:xfrm>
        </p:spPr>
        <p:txBody>
          <a:bodyPr/>
          <a:lstStyle/>
          <a:p>
            <a:r>
              <a:rPr lang="en-US" sz="3200">
                <a:latin typeface="Arial" pitchFamily="-107" charset="0"/>
                <a:cs typeface="Arial" pitchFamily="-107" charset="0"/>
              </a:rPr>
              <a:t>Short run: clap</a:t>
            </a:r>
          </a:p>
          <a:p>
            <a:r>
              <a:rPr lang="en-US" sz="3200">
                <a:latin typeface="Arial" pitchFamily="-107" charset="0"/>
                <a:cs typeface="Arial" pitchFamily="-107" charset="0"/>
              </a:rPr>
              <a:t>Long run:  snap</a:t>
            </a:r>
          </a:p>
          <a:p>
            <a:r>
              <a:rPr lang="en-US" sz="3200">
                <a:latin typeface="Arial" pitchFamily="-107" charset="0"/>
                <a:cs typeface="Arial" pitchFamily="-107" charset="0"/>
              </a:rPr>
              <a:t>Either/both: stomp your feet</a:t>
            </a:r>
          </a:p>
        </p:txBody>
      </p:sp>
      <p:sp>
        <p:nvSpPr>
          <p:cNvPr id="4" name="Content Placeholder 1"/>
          <p:cNvSpPr txBox="1">
            <a:spLocks/>
          </p:cNvSpPr>
          <p:nvPr/>
        </p:nvSpPr>
        <p:spPr bwMode="auto">
          <a:xfrm>
            <a:off x="533400" y="3457575"/>
            <a:ext cx="8229600" cy="3132138"/>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 typeface="Arial" pitchFamily="-107" charset="0"/>
              <a:buChar char="•"/>
            </a:pPr>
            <a:r>
              <a:rPr lang="en-US" sz="3200" b="1" dirty="0">
                <a:solidFill>
                  <a:srgbClr val="7030A0"/>
                </a:solidFill>
                <a:latin typeface="Arial" pitchFamily="-107" charset="0"/>
                <a:cs typeface="Arial" pitchFamily="-107" charset="0"/>
              </a:rPr>
              <a:t>Jaime owns a firm in a perfectly competitive industry. She is making positive economic profits.</a:t>
            </a:r>
          </a:p>
          <a:p>
            <a:pPr marL="342900" indent="-342900" eaLnBrk="1" hangingPunct="1">
              <a:spcBef>
                <a:spcPct val="20000"/>
              </a:spcBef>
              <a:buFont typeface="Arial" pitchFamily="-107" charset="0"/>
              <a:buChar char="•"/>
            </a:pPr>
            <a:r>
              <a:rPr lang="en-US" sz="3200" b="1" dirty="0">
                <a:solidFill>
                  <a:srgbClr val="FF0000"/>
                </a:solidFill>
                <a:latin typeface="Arial" pitchFamily="-107" charset="0"/>
                <a:cs typeface="Arial" pitchFamily="-107" charset="0"/>
              </a:rPr>
              <a:t>Short run—in PC industries, profits can be positive in the SR but will be zero in long-run equilibrium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9458" name="Content Placeholder 2"/>
          <p:cNvSpPr>
            <a:spLocks noGrp="1"/>
          </p:cNvSpPr>
          <p:nvPr>
            <p:ph idx="1"/>
          </p:nvPr>
        </p:nvSpPr>
        <p:spPr>
          <a:xfrm>
            <a:off x="457200" y="1712913"/>
            <a:ext cx="8229600" cy="4895850"/>
          </a:xfrm>
        </p:spPr>
        <p:txBody>
          <a:bodyPr/>
          <a:lstStyle/>
          <a:p>
            <a:r>
              <a:rPr lang="en-US" sz="3000" dirty="0">
                <a:latin typeface="Arial" pitchFamily="-107" charset="0"/>
                <a:cs typeface="Arial" pitchFamily="-107" charset="0"/>
              </a:rPr>
              <a:t>Economists break cost into explicit costs and implicit costs, and consider economic profit.</a:t>
            </a:r>
          </a:p>
          <a:p>
            <a:r>
              <a:rPr lang="en-US" sz="3000" dirty="0">
                <a:latin typeface="Arial" pitchFamily="-107" charset="0"/>
                <a:cs typeface="Arial" pitchFamily="-107" charset="0"/>
              </a:rPr>
              <a:t>Marginal cost plays the most crucial role in a </a:t>
            </a:r>
            <a:r>
              <a:rPr lang="en-US" sz="3000" dirty="0" smtClean="0">
                <a:latin typeface="Arial" pitchFamily="-107" charset="0"/>
                <a:cs typeface="Arial" pitchFamily="-107" charset="0"/>
              </a:rPr>
              <a:t>firm’</a:t>
            </a:r>
            <a:r>
              <a:rPr lang="en-US" altLang="ja-JP" sz="3000" dirty="0" smtClean="0">
                <a:latin typeface="Arial" pitchFamily="-107" charset="0"/>
                <a:cs typeface="Arial" pitchFamily="-107" charset="0"/>
              </a:rPr>
              <a:t>s </a:t>
            </a:r>
            <a:r>
              <a:rPr lang="en-US" altLang="ja-JP" sz="3000" dirty="0">
                <a:latin typeface="Arial" pitchFamily="-107" charset="0"/>
                <a:cs typeface="Arial" pitchFamily="-107" charset="0"/>
              </a:rPr>
              <a:t>cost structure.</a:t>
            </a:r>
          </a:p>
          <a:p>
            <a:r>
              <a:rPr lang="en-US" sz="3000" dirty="0">
                <a:latin typeface="Arial" pitchFamily="-107" charset="0"/>
                <a:cs typeface="Arial" pitchFamily="-107" charset="0"/>
              </a:rPr>
              <a:t>The MC curve always leads the ATC and AVC curves.</a:t>
            </a:r>
          </a:p>
          <a:p>
            <a:r>
              <a:rPr lang="en-US" sz="3000" dirty="0">
                <a:latin typeface="Arial" pitchFamily="-107" charset="0"/>
                <a:cs typeface="Arial" pitchFamily="-107" charset="0"/>
              </a:rPr>
              <a:t>Scale economies determine long-run costs.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Know—Short Run or Long Run?—3 </a:t>
            </a:r>
          </a:p>
        </p:txBody>
      </p:sp>
      <p:sp>
        <p:nvSpPr>
          <p:cNvPr id="91138" name="Content Placeholder 1"/>
          <p:cNvSpPr>
            <a:spLocks noGrp="1"/>
          </p:cNvSpPr>
          <p:nvPr>
            <p:ph idx="1"/>
          </p:nvPr>
        </p:nvSpPr>
        <p:spPr>
          <a:xfrm>
            <a:off x="762000" y="1617663"/>
            <a:ext cx="7391400" cy="1836737"/>
          </a:xfrm>
        </p:spPr>
        <p:txBody>
          <a:bodyPr/>
          <a:lstStyle/>
          <a:p>
            <a:r>
              <a:rPr lang="en-US" sz="3200">
                <a:latin typeface="Arial" pitchFamily="-107" charset="0"/>
                <a:cs typeface="Arial" pitchFamily="-107" charset="0"/>
              </a:rPr>
              <a:t>Short run: clap</a:t>
            </a:r>
          </a:p>
          <a:p>
            <a:r>
              <a:rPr lang="en-US" sz="3200">
                <a:latin typeface="Arial" pitchFamily="-107" charset="0"/>
                <a:cs typeface="Arial" pitchFamily="-107" charset="0"/>
              </a:rPr>
              <a:t>Long run: snap</a:t>
            </a:r>
          </a:p>
          <a:p>
            <a:r>
              <a:rPr lang="en-US" sz="3200">
                <a:latin typeface="Arial" pitchFamily="-107" charset="0"/>
                <a:cs typeface="Arial" pitchFamily="-107" charset="0"/>
              </a:rPr>
              <a:t>Either/both: stomp your feet</a:t>
            </a:r>
          </a:p>
        </p:txBody>
      </p:sp>
      <p:sp>
        <p:nvSpPr>
          <p:cNvPr id="5" name="Content Placeholder 1"/>
          <p:cNvSpPr txBox="1">
            <a:spLocks/>
          </p:cNvSpPr>
          <p:nvPr/>
        </p:nvSpPr>
        <p:spPr bwMode="auto">
          <a:xfrm>
            <a:off x="533400" y="3733800"/>
            <a:ext cx="8229600" cy="2743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 typeface="Arial" pitchFamily="-107" charset="0"/>
              <a:buChar char="•"/>
            </a:pPr>
            <a:r>
              <a:rPr lang="en-US" sz="3200" b="1">
                <a:solidFill>
                  <a:srgbClr val="7030A0"/>
                </a:solidFill>
                <a:latin typeface="Arial" pitchFamily="-107" charset="0"/>
                <a:cs typeface="Arial" pitchFamily="-107" charset="0"/>
              </a:rPr>
              <a:t>Pizza Barn builds a new restaurant.</a:t>
            </a:r>
          </a:p>
          <a:p>
            <a:pPr marL="342900" indent="-342900" eaLnBrk="1" hangingPunct="1">
              <a:spcBef>
                <a:spcPct val="20000"/>
              </a:spcBef>
              <a:buFont typeface="Arial" pitchFamily="-107" charset="0"/>
              <a:buChar char="•"/>
            </a:pPr>
            <a:r>
              <a:rPr lang="en-US" sz="3200" b="1">
                <a:solidFill>
                  <a:srgbClr val="FF0000"/>
                </a:solidFill>
                <a:latin typeface="Arial" pitchFamily="-107" charset="0"/>
                <a:cs typeface="Arial" pitchFamily="-107" charset="0"/>
              </a:rPr>
              <a:t>Long run—changing levels of capital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Know—Short Run or Long Run?—4 </a:t>
            </a:r>
          </a:p>
        </p:txBody>
      </p:sp>
      <p:sp>
        <p:nvSpPr>
          <p:cNvPr id="92162" name="Content Placeholder 1"/>
          <p:cNvSpPr>
            <a:spLocks noGrp="1"/>
          </p:cNvSpPr>
          <p:nvPr>
            <p:ph idx="1"/>
          </p:nvPr>
        </p:nvSpPr>
        <p:spPr>
          <a:xfrm>
            <a:off x="762000" y="1617663"/>
            <a:ext cx="7391400" cy="1836737"/>
          </a:xfrm>
        </p:spPr>
        <p:txBody>
          <a:bodyPr/>
          <a:lstStyle/>
          <a:p>
            <a:r>
              <a:rPr lang="en-US" sz="3200">
                <a:latin typeface="Arial" pitchFamily="-107" charset="0"/>
                <a:cs typeface="Arial" pitchFamily="-107" charset="0"/>
              </a:rPr>
              <a:t>Short run: clap</a:t>
            </a:r>
          </a:p>
          <a:p>
            <a:r>
              <a:rPr lang="en-US" sz="3200">
                <a:latin typeface="Arial" pitchFamily="-107" charset="0"/>
                <a:cs typeface="Arial" pitchFamily="-107" charset="0"/>
              </a:rPr>
              <a:t>Long run: snap</a:t>
            </a:r>
          </a:p>
          <a:p>
            <a:r>
              <a:rPr lang="en-US" sz="3200">
                <a:latin typeface="Arial" pitchFamily="-107" charset="0"/>
                <a:cs typeface="Arial" pitchFamily="-107" charset="0"/>
              </a:rPr>
              <a:t>Either/both: stomp your feet</a:t>
            </a:r>
          </a:p>
        </p:txBody>
      </p:sp>
      <p:sp>
        <p:nvSpPr>
          <p:cNvPr id="4" name="Content Placeholder 1"/>
          <p:cNvSpPr txBox="1">
            <a:spLocks/>
          </p:cNvSpPr>
          <p:nvPr/>
        </p:nvSpPr>
        <p:spPr bwMode="auto">
          <a:xfrm>
            <a:off x="533400" y="3733800"/>
            <a:ext cx="8229600" cy="2743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 typeface="Arial" pitchFamily="-107" charset="0"/>
              <a:buChar char="•"/>
            </a:pPr>
            <a:r>
              <a:rPr lang="en-US" sz="3200" b="1" dirty="0">
                <a:solidFill>
                  <a:srgbClr val="7030A0"/>
                </a:solidFill>
                <a:latin typeface="Arial" pitchFamily="-107" charset="0"/>
                <a:cs typeface="Arial" pitchFamily="-107" charset="0"/>
              </a:rPr>
              <a:t>Kyle is producing output and can cover his VC but not his FC expenses.</a:t>
            </a:r>
          </a:p>
          <a:p>
            <a:pPr marL="342900" indent="-342900" eaLnBrk="1" hangingPunct="1">
              <a:spcBef>
                <a:spcPct val="20000"/>
              </a:spcBef>
              <a:buFont typeface="Arial" pitchFamily="-107" charset="0"/>
              <a:buChar char="•"/>
            </a:pPr>
            <a:r>
              <a:rPr lang="en-US" sz="3200" b="1" dirty="0">
                <a:solidFill>
                  <a:srgbClr val="FF0000"/>
                </a:solidFill>
                <a:latin typeface="Arial" pitchFamily="-107" charset="0"/>
                <a:cs typeface="Arial" pitchFamily="-107" charset="0"/>
              </a:rPr>
              <a:t>Short run—in the long run we </a:t>
            </a:r>
            <a:r>
              <a:rPr lang="en-US" sz="3200" b="1" dirty="0" smtClean="0">
                <a:solidFill>
                  <a:srgbClr val="FF0000"/>
                </a:solidFill>
                <a:latin typeface="Arial" pitchFamily="-107" charset="0"/>
                <a:cs typeface="Arial" pitchFamily="-107" charset="0"/>
              </a:rPr>
              <a:t>don’</a:t>
            </a:r>
            <a:r>
              <a:rPr lang="en-US" altLang="ja-JP" sz="3200" b="1" dirty="0" smtClean="0">
                <a:solidFill>
                  <a:srgbClr val="FF0000"/>
                </a:solidFill>
                <a:latin typeface="Arial" pitchFamily="-107" charset="0"/>
                <a:cs typeface="Arial" pitchFamily="-107" charset="0"/>
              </a:rPr>
              <a:t>t </a:t>
            </a:r>
            <a:r>
              <a:rPr lang="en-US" altLang="ja-JP" sz="3200" b="1" dirty="0">
                <a:solidFill>
                  <a:srgbClr val="FF0000"/>
                </a:solidFill>
                <a:latin typeface="Arial" pitchFamily="-107" charset="0"/>
                <a:cs typeface="Arial" pitchFamily="-107" charset="0"/>
              </a:rPr>
              <a:t>have FC expenses</a:t>
            </a:r>
            <a:endParaRPr lang="en-US" sz="3200" b="1" dirty="0">
              <a:solidFill>
                <a:srgbClr val="FF0000"/>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Practice What You Know— Short Run or Long Run?—5 </a:t>
            </a:r>
          </a:p>
        </p:txBody>
      </p:sp>
      <p:sp>
        <p:nvSpPr>
          <p:cNvPr id="93186" name="Content Placeholder 1"/>
          <p:cNvSpPr>
            <a:spLocks noGrp="1"/>
          </p:cNvSpPr>
          <p:nvPr>
            <p:ph idx="1"/>
          </p:nvPr>
        </p:nvSpPr>
        <p:spPr>
          <a:xfrm>
            <a:off x="762000" y="1617663"/>
            <a:ext cx="7391400" cy="1836737"/>
          </a:xfrm>
        </p:spPr>
        <p:txBody>
          <a:bodyPr/>
          <a:lstStyle/>
          <a:p>
            <a:r>
              <a:rPr lang="en-US" sz="3200">
                <a:latin typeface="Arial" pitchFamily="-107" charset="0"/>
                <a:cs typeface="Arial" pitchFamily="-107" charset="0"/>
              </a:rPr>
              <a:t>Short run: clap</a:t>
            </a:r>
          </a:p>
          <a:p>
            <a:r>
              <a:rPr lang="en-US" sz="3200">
                <a:latin typeface="Arial" pitchFamily="-107" charset="0"/>
                <a:cs typeface="Arial" pitchFamily="-107" charset="0"/>
              </a:rPr>
              <a:t>Long run: snap</a:t>
            </a:r>
          </a:p>
          <a:p>
            <a:r>
              <a:rPr lang="en-US" sz="3200">
                <a:latin typeface="Arial" pitchFamily="-107" charset="0"/>
                <a:cs typeface="Arial" pitchFamily="-107" charset="0"/>
              </a:rPr>
              <a:t>Either/both: stomp your feet</a:t>
            </a:r>
          </a:p>
        </p:txBody>
      </p:sp>
      <p:sp>
        <p:nvSpPr>
          <p:cNvPr id="4" name="Content Placeholder 1"/>
          <p:cNvSpPr txBox="1">
            <a:spLocks/>
          </p:cNvSpPr>
          <p:nvPr/>
        </p:nvSpPr>
        <p:spPr bwMode="auto">
          <a:xfrm>
            <a:off x="460375" y="3733800"/>
            <a:ext cx="8494713" cy="2743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buFont typeface="Arial" pitchFamily="-107" charset="0"/>
              <a:buChar char="•"/>
            </a:pPr>
            <a:r>
              <a:rPr lang="en-US" sz="3200" b="1">
                <a:solidFill>
                  <a:srgbClr val="7030A0"/>
                </a:solidFill>
                <a:latin typeface="Arial" pitchFamily="-107" charset="0"/>
                <a:cs typeface="Arial" pitchFamily="-107" charset="0"/>
              </a:rPr>
              <a:t>Eric is a farmer. Given the price of corn, he chooses how much to produce.</a:t>
            </a:r>
          </a:p>
          <a:p>
            <a:pPr marL="342900" indent="-342900" eaLnBrk="1" hangingPunct="1">
              <a:spcBef>
                <a:spcPct val="20000"/>
              </a:spcBef>
              <a:buFont typeface="Arial" pitchFamily="-107" charset="0"/>
              <a:buChar char="•"/>
            </a:pPr>
            <a:r>
              <a:rPr lang="en-US" sz="3200" b="1">
                <a:solidFill>
                  <a:srgbClr val="FF0000"/>
                </a:solidFill>
                <a:latin typeface="Arial" pitchFamily="-107" charset="0"/>
                <a:cs typeface="Arial" pitchFamily="-107" charset="0"/>
              </a:rPr>
              <a:t>Either/both—a profit maximizing firm always will choose the optimal q* output in both the short run and long run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 "/>
          <p:cNvPicPr>
            <a:picLocks noChangeAspect="1"/>
          </p:cNvPicPr>
          <p:nvPr/>
        </p:nvPicPr>
        <p:blipFill>
          <a:blip r:embed="rId3"/>
          <a:stretch>
            <a:fillRect/>
          </a:stretch>
        </p:blipFill>
        <p:spPr>
          <a:xfrm>
            <a:off x="1332118" y="2443359"/>
            <a:ext cx="2700528" cy="2919984"/>
          </a:xfrm>
          <a:prstGeom prst="rect">
            <a:avLst/>
          </a:prstGeom>
        </p:spPr>
      </p:pic>
      <p:pic>
        <p:nvPicPr>
          <p:cNvPr id="19" name="Picture 18" descr=" "/>
          <p:cNvPicPr>
            <a:picLocks noChangeAspect="1"/>
          </p:cNvPicPr>
          <p:nvPr/>
        </p:nvPicPr>
        <p:blipFill>
          <a:blip r:embed="rId4">
            <a:clrChange>
              <a:clrFrom>
                <a:srgbClr val="FFFFFF"/>
              </a:clrFrom>
              <a:clrTo>
                <a:srgbClr val="FFFFFF">
                  <a:alpha val="0"/>
                </a:srgbClr>
              </a:clrTo>
            </a:clrChange>
          </a:blip>
          <a:stretch>
            <a:fillRect/>
          </a:stretch>
        </p:blipFill>
        <p:spPr>
          <a:xfrm>
            <a:off x="2838737" y="3986112"/>
            <a:ext cx="146304" cy="1578864"/>
          </a:xfrm>
          <a:prstGeom prst="rect">
            <a:avLst/>
          </a:prstGeom>
        </p:spPr>
      </p:pic>
      <p:sp>
        <p:nvSpPr>
          <p:cNvPr id="94219" name="Title 11"/>
          <p:cNvSpPr>
            <a:spLocks noGrp="1"/>
          </p:cNvSpPr>
          <p:nvPr>
            <p:ph type="title"/>
          </p:nvPr>
        </p:nvSpPr>
        <p:spPr/>
        <p:txBody>
          <a:bodyPr/>
          <a:lstStyle/>
          <a:p>
            <a:pPr algn="l" eaLnBrk="1" hangingPunct="1"/>
            <a:r>
              <a:rPr lang="en-US"/>
              <a:t>Long-Run Market Supply</a:t>
            </a:r>
          </a:p>
        </p:txBody>
      </p:sp>
      <p:pic>
        <p:nvPicPr>
          <p:cNvPr id="21" name="Picture 20" descr=" "/>
          <p:cNvPicPr>
            <a:picLocks noChangeAspect="1"/>
          </p:cNvPicPr>
          <p:nvPr/>
        </p:nvPicPr>
        <p:blipFill>
          <a:blip r:embed="rId5">
            <a:clrChange>
              <a:clrFrom>
                <a:srgbClr val="FFFFFF"/>
              </a:clrFrom>
              <a:clrTo>
                <a:srgbClr val="FFFFFF">
                  <a:alpha val="0"/>
                </a:srgbClr>
              </a:clrTo>
            </a:clrChange>
          </a:blip>
          <a:stretch>
            <a:fillRect/>
          </a:stretch>
        </p:blipFill>
        <p:spPr>
          <a:xfrm>
            <a:off x="4456642" y="3900611"/>
            <a:ext cx="4315968" cy="158496"/>
          </a:xfrm>
          <a:prstGeom prst="rect">
            <a:avLst/>
          </a:prstGeom>
        </p:spPr>
      </p:pic>
      <p:pic>
        <p:nvPicPr>
          <p:cNvPr id="17" name="Picture 16" descr="Two line graphs depicting The Long-Run Market Supply Curve and Entry and Exit. The first graph contains Price on the y-axis and firm’s quantity on the x-axis. The area above where price is equal to the minimum Average Total Cost and the Marginal Revenue curve, the firm will earn a profit. The area below that is where the firm will experience a loss and will have to close. A second graph titled “The Long-Run Market Supply Curve and Entry and Exit” has price labelled on the y-axis and market quantity on the x-axis. The supply curve for the long-run is horizontal where the minimum average total cost is equal to price. The long-run supply curve is where the market is at long run equilibrium."/>
          <p:cNvPicPr>
            <a:picLocks noChangeAspect="1"/>
          </p:cNvPicPr>
          <p:nvPr/>
        </p:nvPicPr>
        <p:blipFill>
          <a:blip r:embed="rId6">
            <a:clrChange>
              <a:clrFrom>
                <a:srgbClr val="FFFFFF"/>
              </a:clrFrom>
              <a:clrTo>
                <a:srgbClr val="FFFFFF">
                  <a:alpha val="0"/>
                </a:srgbClr>
              </a:clrTo>
            </a:clrChange>
          </a:blip>
          <a:stretch>
            <a:fillRect/>
          </a:stretch>
        </p:blipFill>
        <p:spPr>
          <a:xfrm>
            <a:off x="304800" y="2160634"/>
            <a:ext cx="8534400" cy="3852672"/>
          </a:xfrm>
          <a:prstGeom prst="rect">
            <a:avLst/>
          </a:prstGeom>
        </p:spPr>
      </p:pic>
      <p:pic>
        <p:nvPicPr>
          <p:cNvPr id="18" name="Picture 17" descr=" "/>
          <p:cNvPicPr>
            <a:picLocks noChangeAspect="1"/>
          </p:cNvPicPr>
          <p:nvPr/>
        </p:nvPicPr>
        <p:blipFill>
          <a:blip r:embed="rId7">
            <a:clrChange>
              <a:clrFrom>
                <a:srgbClr val="FFFFFF"/>
              </a:clrFrom>
              <a:clrTo>
                <a:srgbClr val="FFFFFF">
                  <a:alpha val="0"/>
                </a:srgbClr>
              </a:clrTo>
            </a:clrChange>
          </a:blip>
          <a:stretch>
            <a:fillRect/>
          </a:stretch>
        </p:blipFill>
        <p:spPr>
          <a:xfrm>
            <a:off x="361701" y="3908200"/>
            <a:ext cx="4059936" cy="1280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 Reminder about Economic Profits—1 </a:t>
            </a:r>
          </a:p>
        </p:txBody>
      </p:sp>
      <p:sp>
        <p:nvSpPr>
          <p:cNvPr id="32771" name="Content Placeholder 2"/>
          <p:cNvSpPr>
            <a:spLocks noGrp="1"/>
          </p:cNvSpPr>
          <p:nvPr>
            <p:ph idx="1"/>
          </p:nvPr>
        </p:nvSpPr>
        <p:spPr>
          <a:xfrm>
            <a:off x="457200" y="1712913"/>
            <a:ext cx="8497888" cy="4895850"/>
          </a:xfrm>
        </p:spPr>
        <p:txBody>
          <a:bodyPr/>
          <a:lstStyle/>
          <a:p>
            <a:pPr eaLnBrk="1" hangingPunct="1"/>
            <a:r>
              <a:rPr lang="en-US" sz="3200" dirty="0">
                <a:latin typeface="Arial" pitchFamily="-107" charset="0"/>
                <a:cs typeface="Arial" pitchFamily="-107" charset="0"/>
              </a:rPr>
              <a:t>Why join an industry if you can’</a:t>
            </a:r>
            <a:r>
              <a:rPr lang="en-US" altLang="ja-JP" sz="3200" dirty="0">
                <a:latin typeface="Arial" pitchFamily="-107" charset="0"/>
                <a:cs typeface="Arial" pitchFamily="-107" charset="0"/>
              </a:rPr>
              <a:t>t earn an economic profit in the long run?</a:t>
            </a:r>
            <a:endParaRPr lang="en-US" sz="3200" dirty="0">
              <a:latin typeface="Arial" pitchFamily="-107" charset="0"/>
              <a:cs typeface="Arial" pitchFamily="-107" charset="0"/>
            </a:endParaRP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When a firm breaks even, they just cover both their explicit costs and implicit costs.</a:t>
            </a:r>
          </a:p>
          <a:p>
            <a:pPr eaLnBrk="1" hangingPunct="1"/>
            <a:endParaRPr lang="en-US" sz="3200" dirty="0">
              <a:latin typeface="Arial" pitchFamily="-107" charset="0"/>
              <a:cs typeface="Arial" pitchFamily="-107" charset="0"/>
            </a:endParaRPr>
          </a:p>
          <a:p>
            <a:pPr eaLnBrk="1" hangingPunct="1"/>
            <a:r>
              <a:rPr lang="en-US" sz="3200" dirty="0">
                <a:latin typeface="Arial" pitchFamily="-107" charset="0"/>
                <a:cs typeface="Arial" pitchFamily="-107" charset="0"/>
              </a:rPr>
              <a:t>So the firm covers the opportunity costs of their next-best alternative business venture.</a:t>
            </a:r>
          </a:p>
          <a:p>
            <a:pPr lvl="1" eaLnBrk="1" hangingPunct="1"/>
            <a:endParaRPr lang="en-US"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 Reminder about Economic Profits—2 </a:t>
            </a:r>
          </a:p>
        </p:txBody>
      </p:sp>
      <p:pic>
        <p:nvPicPr>
          <p:cNvPr id="4" name="Picture 3" descr="Table 9.6 titled Mr. Plow’s Economic Profit and the Entry or Exit Decision. This table has 2 columns and 8 rows. The table is separated into three sections for explicit costs per year, implicit costs, and total cost."/>
          <p:cNvPicPr>
            <a:picLocks noChangeAspect="1"/>
          </p:cNvPicPr>
          <p:nvPr/>
        </p:nvPicPr>
        <p:blipFill>
          <a:blip r:embed="rId3"/>
          <a:srcRect b="3887"/>
          <a:stretch>
            <a:fillRect/>
          </a:stretch>
        </p:blipFill>
        <p:spPr>
          <a:xfrm>
            <a:off x="304800" y="1844629"/>
            <a:ext cx="8534400" cy="4780978"/>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I Love Lucy</a:t>
            </a:r>
            <a:r>
              <a:rPr lang="en-US">
                <a:latin typeface="Arial" pitchFamily="-107" charset="0"/>
                <a:cs typeface="Arial" pitchFamily="-107" charset="0"/>
              </a:rPr>
              <a:t>, “The Diner”</a:t>
            </a:r>
            <a:endParaRPr lang="en-US" i="1">
              <a:latin typeface="Arial" pitchFamily="-107" charset="0"/>
              <a:cs typeface="Arial" pitchFamily="-107" charset="0"/>
            </a:endParaRPr>
          </a:p>
        </p:txBody>
      </p:sp>
      <p:sp>
        <p:nvSpPr>
          <p:cNvPr id="100354" name="Content Placeholder 2"/>
          <p:cNvSpPr>
            <a:spLocks noGrp="1"/>
          </p:cNvSpPr>
          <p:nvPr>
            <p:ph idx="1"/>
          </p:nvPr>
        </p:nvSpPr>
        <p:spPr>
          <a:xfrm>
            <a:off x="457200" y="1712913"/>
            <a:ext cx="8229600" cy="1782762"/>
          </a:xfrm>
        </p:spPr>
        <p:txBody>
          <a:bodyPr/>
          <a:lstStyle/>
          <a:p>
            <a:r>
              <a:rPr lang="en-US">
                <a:latin typeface="Arial" pitchFamily="-107" charset="0"/>
                <a:cs typeface="Arial" pitchFamily="-107" charset="0"/>
              </a:rPr>
              <a:t>Ricky and Fred Mertz decide to go into business together and start a diner.</a:t>
            </a:r>
          </a:p>
        </p:txBody>
      </p:sp>
      <p:pic>
        <p:nvPicPr>
          <p:cNvPr id="100355" name="Picture 4" descr="Tip #343: Entry and Exit in I Love Lucy, “The Diner”">
            <a:hlinkClick r:id="rId3"/>
          </p:cNvPr>
          <p:cNvPicPr>
            <a:picLocks noChangeAspect="1"/>
          </p:cNvPicPr>
          <p:nvPr/>
        </p:nvPicPr>
        <p:blipFill>
          <a:blip r:embed="rId4"/>
          <a:srcRect l="20306" t="18303" r="22078" b="25455"/>
          <a:stretch>
            <a:fillRect/>
          </a:stretch>
        </p:blipFill>
        <p:spPr bwMode="auto">
          <a:xfrm>
            <a:off x="3797300" y="3681413"/>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descr="Two line graphs depicting a competitive market in long-run equilibrium for an individual firm and for the market. The short run supply curve and short run demand curve are in equilibrium where the minimum point along the long-run supply curve. This is also the point where the price the firm charges is equal to the minimum point of the average total cost curve."/>
          <p:cNvPicPr>
            <a:picLocks noChangeAspect="1"/>
          </p:cNvPicPr>
          <p:nvPr/>
        </p:nvPicPr>
        <p:blipFill>
          <a:blip r:embed="rId3">
            <a:clrChange>
              <a:clrFrom>
                <a:srgbClr val="FFFFFF"/>
              </a:clrFrom>
              <a:clrTo>
                <a:srgbClr val="FFFFFF">
                  <a:alpha val="0"/>
                </a:srgbClr>
              </a:clrTo>
            </a:clrChange>
          </a:blip>
          <a:stretch>
            <a:fillRect/>
          </a:stretch>
        </p:blipFill>
        <p:spPr>
          <a:xfrm>
            <a:off x="304800" y="2194471"/>
            <a:ext cx="8534400" cy="3938016"/>
          </a:xfrm>
          <a:prstGeom prst="rect">
            <a:avLst/>
          </a:prstGeom>
        </p:spPr>
      </p:pic>
      <p:sp>
        <p:nvSpPr>
          <p:cNvPr id="102413" name="Title 14"/>
          <p:cNvSpPr>
            <a:spLocks noGrp="1"/>
          </p:cNvSpPr>
          <p:nvPr>
            <p:ph type="title"/>
          </p:nvPr>
        </p:nvSpPr>
        <p:spPr>
          <a:xfrm>
            <a:off x="215900" y="274638"/>
            <a:ext cx="8699500" cy="1143000"/>
          </a:xfrm>
        </p:spPr>
        <p:txBody>
          <a:bodyPr/>
          <a:lstStyle/>
          <a:p>
            <a:pPr algn="l" eaLnBrk="1" hangingPunct="1"/>
            <a:r>
              <a:rPr lang="en-US"/>
              <a:t>Market in Long-Run Equilibrium</a:t>
            </a:r>
          </a:p>
        </p:txBody>
      </p:sp>
      <p:pic>
        <p:nvPicPr>
          <p:cNvPr id="17" name="Picture 16" descr=" "/>
          <p:cNvPicPr>
            <a:picLocks noChangeAspect="1"/>
          </p:cNvPicPr>
          <p:nvPr/>
        </p:nvPicPr>
        <p:blipFill>
          <a:blip r:embed="rId4"/>
          <a:stretch>
            <a:fillRect/>
          </a:stretch>
        </p:blipFill>
        <p:spPr>
          <a:xfrm>
            <a:off x="1469641" y="2495573"/>
            <a:ext cx="2609088" cy="1499616"/>
          </a:xfrm>
          <a:prstGeom prst="rect">
            <a:avLst/>
          </a:prstGeom>
        </p:spPr>
      </p:pic>
      <p:pic>
        <p:nvPicPr>
          <p:cNvPr id="18" name="Picture 17" descr=" "/>
          <p:cNvPicPr>
            <a:picLocks noChangeAspect="1"/>
          </p:cNvPicPr>
          <p:nvPr/>
        </p:nvPicPr>
        <p:blipFill>
          <a:blip r:embed="rId5"/>
          <a:stretch>
            <a:fillRect/>
          </a:stretch>
        </p:blipFill>
        <p:spPr>
          <a:xfrm>
            <a:off x="1469642" y="3973366"/>
            <a:ext cx="2609088" cy="1328928"/>
          </a:xfrm>
          <a:prstGeom prst="rect">
            <a:avLst/>
          </a:prstGeom>
        </p:spPr>
      </p:pic>
      <p:pic>
        <p:nvPicPr>
          <p:cNvPr id="20" name="Picture 19" descr=" "/>
          <p:cNvPicPr>
            <a:picLocks noChangeAspect="1"/>
          </p:cNvPicPr>
          <p:nvPr/>
        </p:nvPicPr>
        <p:blipFill>
          <a:blip r:embed="rId6">
            <a:clrChange>
              <a:clrFrom>
                <a:srgbClr val="FFFFFF"/>
              </a:clrFrom>
              <a:clrTo>
                <a:srgbClr val="FFFFFF">
                  <a:alpha val="0"/>
                </a:srgbClr>
              </a:clrTo>
            </a:clrChange>
          </a:blip>
          <a:stretch>
            <a:fillRect/>
          </a:stretch>
        </p:blipFill>
        <p:spPr>
          <a:xfrm>
            <a:off x="7176205" y="3981078"/>
            <a:ext cx="24384" cy="1359408"/>
          </a:xfrm>
          <a:prstGeom prst="rect">
            <a:avLst/>
          </a:prstGeom>
        </p:spPr>
      </p:pic>
      <p:pic>
        <p:nvPicPr>
          <p:cNvPr id="21" name="Picture 20" descr=" "/>
          <p:cNvPicPr>
            <a:picLocks noChangeAspect="1"/>
          </p:cNvPicPr>
          <p:nvPr/>
        </p:nvPicPr>
        <p:blipFill>
          <a:blip r:embed="rId7">
            <a:clrChange>
              <a:clrFrom>
                <a:srgbClr val="000000"/>
              </a:clrFrom>
              <a:clrTo>
                <a:srgbClr val="000000">
                  <a:alpha val="0"/>
                </a:srgbClr>
              </a:clrTo>
            </a:clrChange>
          </a:blip>
          <a:stretch>
            <a:fillRect/>
          </a:stretch>
        </p:blipFill>
        <p:spPr>
          <a:xfrm>
            <a:off x="4485485" y="3975318"/>
            <a:ext cx="1121664" cy="24384"/>
          </a:xfrm>
          <a:prstGeom prst="rect">
            <a:avLst/>
          </a:prstGeom>
        </p:spPr>
      </p:pic>
      <p:pic>
        <p:nvPicPr>
          <p:cNvPr id="22" name="Picture 21" descr=" "/>
          <p:cNvPicPr>
            <a:picLocks noChangeAspect="1"/>
          </p:cNvPicPr>
          <p:nvPr/>
        </p:nvPicPr>
        <p:blipFill>
          <a:blip r:embed="rId8">
            <a:clrChange>
              <a:clrFrom>
                <a:srgbClr val="FFFFFF"/>
              </a:clrFrom>
              <a:clrTo>
                <a:srgbClr val="FFFFFF">
                  <a:alpha val="0"/>
                </a:srgbClr>
              </a:clrTo>
            </a:clrChange>
          </a:blip>
          <a:stretch>
            <a:fillRect/>
          </a:stretch>
        </p:blipFill>
        <p:spPr>
          <a:xfrm>
            <a:off x="2942551" y="3958064"/>
            <a:ext cx="30480" cy="1328928"/>
          </a:xfrm>
          <a:prstGeom prst="rect">
            <a:avLst/>
          </a:prstGeom>
        </p:spPr>
      </p:pic>
      <p:pic>
        <p:nvPicPr>
          <p:cNvPr id="23" name="Picture 22" descr=" "/>
          <p:cNvPicPr>
            <a:picLocks noChangeAspect="1"/>
          </p:cNvPicPr>
          <p:nvPr/>
        </p:nvPicPr>
        <p:blipFill>
          <a:blip r:embed="rId9">
            <a:clrChange>
              <a:clrFrom>
                <a:srgbClr val="FFFFFF"/>
              </a:clrFrom>
              <a:clrTo>
                <a:srgbClr val="FFFFFF">
                  <a:alpha val="0"/>
                </a:srgbClr>
              </a:clrTo>
            </a:clrChange>
          </a:blip>
          <a:stretch>
            <a:fillRect/>
          </a:stretch>
        </p:blipFill>
        <p:spPr>
          <a:xfrm>
            <a:off x="384249" y="3897535"/>
            <a:ext cx="6937248" cy="1664208"/>
          </a:xfrm>
          <a:prstGeom prst="rect">
            <a:avLst/>
          </a:prstGeom>
        </p:spPr>
      </p:pic>
      <p:pic>
        <p:nvPicPr>
          <p:cNvPr id="24" name="Picture 23" descr=" "/>
          <p:cNvPicPr>
            <a:picLocks noChangeAspect="1"/>
          </p:cNvPicPr>
          <p:nvPr/>
        </p:nvPicPr>
        <p:blipFill>
          <a:blip r:embed="rId10">
            <a:clrChange>
              <a:clrFrom>
                <a:srgbClr val="FFFFFF"/>
              </a:clrFrom>
              <a:clrTo>
                <a:srgbClr val="FFFFFF">
                  <a:alpha val="0"/>
                </a:srgbClr>
              </a:clrTo>
            </a:clrChange>
          </a:blip>
          <a:stretch>
            <a:fillRect/>
          </a:stretch>
        </p:blipFill>
        <p:spPr>
          <a:xfrm>
            <a:off x="1468933" y="3905152"/>
            <a:ext cx="3023616" cy="134112"/>
          </a:xfrm>
          <a:prstGeom prst="rect">
            <a:avLst/>
          </a:prstGeom>
        </p:spPr>
      </p:pic>
      <p:pic>
        <p:nvPicPr>
          <p:cNvPr id="25" name="Picture 24" descr=" "/>
          <p:cNvPicPr>
            <a:picLocks noChangeAspect="1"/>
          </p:cNvPicPr>
          <p:nvPr/>
        </p:nvPicPr>
        <p:blipFill>
          <a:blip r:embed="rId11">
            <a:clrChange>
              <a:clrFrom>
                <a:srgbClr val="FFFFFF"/>
              </a:clrFrom>
              <a:clrTo>
                <a:srgbClr val="FFFFFF">
                  <a:alpha val="0"/>
                </a:srgbClr>
              </a:clrTo>
            </a:clrChange>
          </a:blip>
          <a:stretch>
            <a:fillRect/>
          </a:stretch>
        </p:blipFill>
        <p:spPr>
          <a:xfrm>
            <a:off x="1466531" y="2286247"/>
            <a:ext cx="2584704" cy="2407920"/>
          </a:xfrm>
          <a:prstGeom prst="rect">
            <a:avLst/>
          </a:prstGeom>
        </p:spPr>
      </p:pic>
      <p:pic>
        <p:nvPicPr>
          <p:cNvPr id="26" name="Picture 25" descr=" "/>
          <p:cNvPicPr>
            <a:picLocks noChangeAspect="1"/>
          </p:cNvPicPr>
          <p:nvPr/>
        </p:nvPicPr>
        <p:blipFill>
          <a:blip r:embed="rId12">
            <a:clrChange>
              <a:clrFrom>
                <a:srgbClr val="FFFFFF"/>
              </a:clrFrom>
              <a:clrTo>
                <a:srgbClr val="FFFFFF">
                  <a:alpha val="0"/>
                </a:srgbClr>
              </a:clrTo>
            </a:clrChange>
          </a:blip>
          <a:stretch>
            <a:fillRect/>
          </a:stretch>
        </p:blipFill>
        <p:spPr>
          <a:xfrm>
            <a:off x="2035458" y="2289371"/>
            <a:ext cx="2456688" cy="1682496"/>
          </a:xfrm>
          <a:prstGeom prst="rect">
            <a:avLst/>
          </a:prstGeom>
        </p:spPr>
      </p:pic>
      <p:pic>
        <p:nvPicPr>
          <p:cNvPr id="27" name="Picture 26" descr=" "/>
          <p:cNvPicPr>
            <a:picLocks noChangeAspect="1"/>
          </p:cNvPicPr>
          <p:nvPr/>
        </p:nvPicPr>
        <p:blipFill>
          <a:blip r:embed="rId13">
            <a:clrChange>
              <a:clrFrom>
                <a:srgbClr val="FFFFFF"/>
              </a:clrFrom>
              <a:clrTo>
                <a:srgbClr val="FFFFFF">
                  <a:alpha val="0"/>
                </a:srgbClr>
              </a:clrTo>
            </a:clrChange>
          </a:blip>
          <a:stretch>
            <a:fillRect/>
          </a:stretch>
        </p:blipFill>
        <p:spPr>
          <a:xfrm>
            <a:off x="6285543" y="3168030"/>
            <a:ext cx="2249424" cy="1853184"/>
          </a:xfrm>
          <a:prstGeom prst="rect">
            <a:avLst/>
          </a:prstGeom>
        </p:spPr>
      </p:pic>
      <p:pic>
        <p:nvPicPr>
          <p:cNvPr id="28" name="Picture 27" descr=" "/>
          <p:cNvPicPr>
            <a:picLocks noChangeAspect="1"/>
          </p:cNvPicPr>
          <p:nvPr/>
        </p:nvPicPr>
        <p:blipFill>
          <a:blip r:embed="rId14">
            <a:clrChange>
              <a:clrFrom>
                <a:srgbClr val="FFFFFF"/>
              </a:clrFrom>
              <a:clrTo>
                <a:srgbClr val="FFFFFF">
                  <a:alpha val="0"/>
                </a:srgbClr>
              </a:clrTo>
            </a:clrChange>
          </a:blip>
          <a:stretch>
            <a:fillRect/>
          </a:stretch>
        </p:blipFill>
        <p:spPr>
          <a:xfrm>
            <a:off x="6292831" y="3042507"/>
            <a:ext cx="2066544" cy="1828800"/>
          </a:xfrm>
          <a:prstGeom prst="rect">
            <a:avLst/>
          </a:prstGeom>
        </p:spPr>
      </p:pic>
      <p:pic>
        <p:nvPicPr>
          <p:cNvPr id="29" name="Picture 28" descr=" "/>
          <p:cNvPicPr>
            <a:picLocks noChangeAspect="1"/>
          </p:cNvPicPr>
          <p:nvPr/>
        </p:nvPicPr>
        <p:blipFill>
          <a:blip r:embed="rId15">
            <a:clrChange>
              <a:clrFrom>
                <a:srgbClr val="FFFFFF"/>
              </a:clrFrom>
              <a:clrTo>
                <a:srgbClr val="FFFFFF">
                  <a:alpha val="0"/>
                </a:srgbClr>
              </a:clrTo>
            </a:clrChange>
          </a:blip>
          <a:stretch>
            <a:fillRect/>
          </a:stretch>
        </p:blipFill>
        <p:spPr>
          <a:xfrm>
            <a:off x="5606545" y="3888419"/>
            <a:ext cx="3194304" cy="182880"/>
          </a:xfrm>
          <a:prstGeom prst="rect">
            <a:avLst/>
          </a:prstGeom>
        </p:spPr>
      </p:pic>
      <p:sp>
        <p:nvSpPr>
          <p:cNvPr id="31" name="Rectangle 30" descr=" "/>
          <p:cNvSpPr/>
          <p:nvPr/>
        </p:nvSpPr>
        <p:spPr>
          <a:xfrm>
            <a:off x="214208" y="3817757"/>
            <a:ext cx="1224045" cy="32133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descr=" "/>
          <p:cNvSpPr/>
          <p:nvPr/>
        </p:nvSpPr>
        <p:spPr>
          <a:xfrm>
            <a:off x="2760540" y="5331386"/>
            <a:ext cx="360775" cy="2231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descr=" "/>
          <p:cNvSpPr/>
          <p:nvPr/>
        </p:nvSpPr>
        <p:spPr>
          <a:xfrm>
            <a:off x="7021143" y="5361372"/>
            <a:ext cx="360775" cy="22310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hidden"/>
                                      </p:to>
                                    </p:set>
                                  </p:childTnLst>
                                </p:cTn>
                              </p:par>
                            </p:childTnLst>
                          </p:cTn>
                        </p:par>
                        <p:par>
                          <p:cTn id="12" fill="hold">
                            <p:stCondLst>
                              <p:cond delay="0"/>
                            </p:stCondLst>
                            <p:childTnLst>
                              <p:par>
                                <p:cTn id="13" presetID="22" presetClass="entr" presetSubtype="8"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1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hidden"/>
                                      </p:to>
                                    </p:set>
                                  </p:childTnLst>
                                </p:cTn>
                              </p:par>
                            </p:childTnLst>
                          </p:cTn>
                        </p:par>
                        <p:par>
                          <p:cTn id="20" fill="hold">
                            <p:stCondLst>
                              <p:cond delay="0"/>
                            </p:stCondLst>
                            <p:childTnLst>
                              <p:par>
                                <p:cTn id="21" presetID="22" presetClass="entr" presetSubtype="4"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down)">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hidden"/>
                                      </p:to>
                                    </p:set>
                                  </p:childTnLst>
                                </p:cTn>
                              </p:par>
                            </p:childTnLst>
                          </p:cTn>
                        </p:par>
                        <p:par>
                          <p:cTn id="28" fill="hold">
                            <p:stCondLst>
                              <p:cond delay="0"/>
                            </p:stCondLst>
                            <p:childTnLst>
                              <p:par>
                                <p:cTn id="29" presetID="22" presetClass="entr" presetSubtype="4"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down)">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wipe(left)">
                                      <p:cBhvr>
                                        <p:cTn id="36" dur="1000"/>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animBg="1"/>
      <p:bldP spid="3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67" name="Title 26"/>
          <p:cNvSpPr>
            <a:spLocks noGrp="1"/>
          </p:cNvSpPr>
          <p:nvPr>
            <p:ph type="title"/>
          </p:nvPr>
        </p:nvSpPr>
        <p:spPr/>
        <p:txBody>
          <a:bodyPr/>
          <a:lstStyle/>
          <a:p>
            <a:pPr algn="l" eaLnBrk="1" hangingPunct="1"/>
            <a:r>
              <a:rPr lang="en-US"/>
              <a:t>Short-Run Adjustment to Demand Decrease</a:t>
            </a:r>
          </a:p>
        </p:txBody>
      </p:sp>
      <p:pic>
        <p:nvPicPr>
          <p:cNvPr id="23" name="Picture 22" descr=" "/>
          <p:cNvPicPr>
            <a:picLocks noChangeAspect="1"/>
          </p:cNvPicPr>
          <p:nvPr/>
        </p:nvPicPr>
        <p:blipFill>
          <a:blip r:embed="rId3"/>
          <a:stretch>
            <a:fillRect/>
          </a:stretch>
        </p:blipFill>
        <p:spPr>
          <a:xfrm>
            <a:off x="894576" y="3964667"/>
            <a:ext cx="1188720" cy="810768"/>
          </a:xfrm>
          <a:prstGeom prst="rect">
            <a:avLst/>
          </a:prstGeom>
        </p:spPr>
      </p:pic>
      <p:pic>
        <p:nvPicPr>
          <p:cNvPr id="24" name="Picture 23" descr=" "/>
          <p:cNvPicPr>
            <a:picLocks noChangeAspect="1"/>
          </p:cNvPicPr>
          <p:nvPr/>
        </p:nvPicPr>
        <p:blipFill>
          <a:blip r:embed="rId4">
            <a:clrChange>
              <a:clrFrom>
                <a:srgbClr val="FFFFFF"/>
              </a:clrFrom>
              <a:clrTo>
                <a:srgbClr val="FFFFFF">
                  <a:alpha val="0"/>
                </a:srgbClr>
              </a:clrTo>
            </a:clrChange>
          </a:blip>
          <a:stretch>
            <a:fillRect/>
          </a:stretch>
        </p:blipFill>
        <p:spPr>
          <a:xfrm>
            <a:off x="888480" y="3946673"/>
            <a:ext cx="1200912" cy="1749552"/>
          </a:xfrm>
          <a:prstGeom prst="rect">
            <a:avLst/>
          </a:prstGeom>
        </p:spPr>
      </p:pic>
      <p:pic>
        <p:nvPicPr>
          <p:cNvPr id="25" name="Picture 24" descr=" "/>
          <p:cNvPicPr>
            <a:picLocks noChangeAspect="1"/>
          </p:cNvPicPr>
          <p:nvPr/>
        </p:nvPicPr>
        <p:blipFill>
          <a:blip r:embed="rId5">
            <a:clrChange>
              <a:clrFrom>
                <a:srgbClr val="FFFFFF"/>
              </a:clrFrom>
              <a:clrTo>
                <a:srgbClr val="FFFFFF">
                  <a:alpha val="0"/>
                </a:srgbClr>
              </a:clrTo>
            </a:clrChange>
          </a:blip>
          <a:stretch>
            <a:fillRect/>
          </a:stretch>
        </p:blipFill>
        <p:spPr>
          <a:xfrm>
            <a:off x="5257700" y="4723960"/>
            <a:ext cx="1658112" cy="975360"/>
          </a:xfrm>
          <a:prstGeom prst="rect">
            <a:avLst/>
          </a:prstGeom>
        </p:spPr>
      </p:pic>
      <p:pic>
        <p:nvPicPr>
          <p:cNvPr id="27" name="Picture 26" descr=" "/>
          <p:cNvPicPr>
            <a:picLocks noChangeAspect="1"/>
          </p:cNvPicPr>
          <p:nvPr/>
        </p:nvPicPr>
        <p:blipFill>
          <a:blip r:embed="rId6">
            <a:clrChange>
              <a:clrFrom>
                <a:srgbClr val="FFFFFF"/>
              </a:clrFrom>
              <a:clrTo>
                <a:srgbClr val="FFFFFF">
                  <a:alpha val="0"/>
                </a:srgbClr>
              </a:clrTo>
            </a:clrChange>
          </a:blip>
          <a:stretch>
            <a:fillRect/>
          </a:stretch>
        </p:blipFill>
        <p:spPr>
          <a:xfrm>
            <a:off x="7283310" y="4239898"/>
            <a:ext cx="24384" cy="1469136"/>
          </a:xfrm>
          <a:prstGeom prst="rect">
            <a:avLst/>
          </a:prstGeom>
        </p:spPr>
      </p:pic>
      <p:pic>
        <p:nvPicPr>
          <p:cNvPr id="28" name="Picture 27" descr=" "/>
          <p:cNvPicPr>
            <a:picLocks noChangeAspect="1"/>
          </p:cNvPicPr>
          <p:nvPr/>
        </p:nvPicPr>
        <p:blipFill>
          <a:blip r:embed="rId7">
            <a:clrChange>
              <a:clrFrom>
                <a:srgbClr val="FFFFFF"/>
              </a:clrFrom>
              <a:clrTo>
                <a:srgbClr val="FFFFFF">
                  <a:alpha val="0"/>
                </a:srgbClr>
              </a:clrTo>
            </a:clrChange>
          </a:blip>
          <a:stretch>
            <a:fillRect/>
          </a:stretch>
        </p:blipFill>
        <p:spPr>
          <a:xfrm>
            <a:off x="2570734" y="4204752"/>
            <a:ext cx="24384" cy="1493520"/>
          </a:xfrm>
          <a:prstGeom prst="rect">
            <a:avLst/>
          </a:prstGeom>
        </p:spPr>
      </p:pic>
      <p:pic>
        <p:nvPicPr>
          <p:cNvPr id="29" name="Picture 28" descr=" "/>
          <p:cNvPicPr>
            <a:picLocks noChangeAspect="1"/>
          </p:cNvPicPr>
          <p:nvPr/>
        </p:nvPicPr>
        <p:blipFill>
          <a:blip r:embed="rId8">
            <a:clrChange>
              <a:clrFrom>
                <a:srgbClr val="FFFFFF"/>
              </a:clrFrom>
              <a:clrTo>
                <a:srgbClr val="FFFFFF">
                  <a:alpha val="0"/>
                </a:srgbClr>
              </a:clrTo>
            </a:clrChange>
          </a:blip>
          <a:stretch>
            <a:fillRect/>
          </a:stretch>
        </p:blipFill>
        <p:spPr>
          <a:xfrm>
            <a:off x="602696" y="3866302"/>
            <a:ext cx="6760464" cy="2109216"/>
          </a:xfrm>
          <a:prstGeom prst="rect">
            <a:avLst/>
          </a:prstGeom>
        </p:spPr>
      </p:pic>
      <p:pic>
        <p:nvPicPr>
          <p:cNvPr id="30" name="Picture 29" descr=" "/>
          <p:cNvPicPr>
            <a:picLocks noChangeAspect="1"/>
          </p:cNvPicPr>
          <p:nvPr/>
        </p:nvPicPr>
        <p:blipFill>
          <a:blip r:embed="rId9">
            <a:clrChange>
              <a:clrFrom>
                <a:srgbClr val="FFFFFF"/>
              </a:clrFrom>
              <a:clrTo>
                <a:srgbClr val="FFFFFF">
                  <a:alpha val="0"/>
                </a:srgbClr>
              </a:clrTo>
            </a:clrChange>
          </a:blip>
          <a:stretch>
            <a:fillRect/>
          </a:stretch>
        </p:blipFill>
        <p:spPr>
          <a:xfrm>
            <a:off x="1527976" y="2474668"/>
            <a:ext cx="2706624" cy="1755648"/>
          </a:xfrm>
          <a:prstGeom prst="rect">
            <a:avLst/>
          </a:prstGeom>
        </p:spPr>
      </p:pic>
      <p:pic>
        <p:nvPicPr>
          <p:cNvPr id="31" name="Picture 30" descr=" "/>
          <p:cNvPicPr>
            <a:picLocks noChangeAspect="1"/>
          </p:cNvPicPr>
          <p:nvPr/>
        </p:nvPicPr>
        <p:blipFill>
          <a:blip r:embed="rId10">
            <a:clrChange>
              <a:clrFrom>
                <a:srgbClr val="FFFFFF"/>
              </a:clrFrom>
              <a:clrTo>
                <a:srgbClr val="FFFFFF">
                  <a:alpha val="0"/>
                </a:srgbClr>
              </a:clrTo>
            </a:clrChange>
          </a:blip>
          <a:stretch>
            <a:fillRect/>
          </a:stretch>
        </p:blipFill>
        <p:spPr>
          <a:xfrm>
            <a:off x="896352" y="2412140"/>
            <a:ext cx="2852928" cy="2615184"/>
          </a:xfrm>
          <a:prstGeom prst="rect">
            <a:avLst/>
          </a:prstGeom>
        </p:spPr>
      </p:pic>
      <p:pic>
        <p:nvPicPr>
          <p:cNvPr id="32" name="Picture 31" descr=" "/>
          <p:cNvPicPr>
            <a:picLocks noChangeAspect="1"/>
          </p:cNvPicPr>
          <p:nvPr/>
        </p:nvPicPr>
        <p:blipFill>
          <a:blip r:embed="rId11">
            <a:clrChange>
              <a:clrFrom>
                <a:srgbClr val="FFFFFF"/>
              </a:clrFrom>
              <a:clrTo>
                <a:srgbClr val="FFFFFF">
                  <a:alpha val="0"/>
                </a:srgbClr>
              </a:clrTo>
            </a:clrChange>
          </a:blip>
          <a:stretch>
            <a:fillRect/>
          </a:stretch>
        </p:blipFill>
        <p:spPr>
          <a:xfrm>
            <a:off x="898695" y="4183753"/>
            <a:ext cx="3261360" cy="188976"/>
          </a:xfrm>
          <a:prstGeom prst="rect">
            <a:avLst/>
          </a:prstGeom>
        </p:spPr>
      </p:pic>
      <p:pic>
        <p:nvPicPr>
          <p:cNvPr id="33" name="Picture 32" descr=" "/>
          <p:cNvPicPr>
            <a:picLocks noChangeAspect="1"/>
          </p:cNvPicPr>
          <p:nvPr/>
        </p:nvPicPr>
        <p:blipFill>
          <a:blip r:embed="rId12">
            <a:clrChange>
              <a:clrFrom>
                <a:srgbClr val="FFFFFF"/>
              </a:clrFrom>
              <a:clrTo>
                <a:srgbClr val="FFFFFF">
                  <a:alpha val="0"/>
                </a:srgbClr>
              </a:clrTo>
            </a:clrChange>
          </a:blip>
          <a:stretch>
            <a:fillRect/>
          </a:stretch>
        </p:blipFill>
        <p:spPr>
          <a:xfrm>
            <a:off x="5874345" y="2592958"/>
            <a:ext cx="2444496" cy="2743200"/>
          </a:xfrm>
          <a:prstGeom prst="rect">
            <a:avLst/>
          </a:prstGeom>
        </p:spPr>
      </p:pic>
      <p:pic>
        <p:nvPicPr>
          <p:cNvPr id="34" name="Picture 33" descr=" "/>
          <p:cNvPicPr>
            <a:picLocks noChangeAspect="1"/>
          </p:cNvPicPr>
          <p:nvPr/>
        </p:nvPicPr>
        <p:blipFill>
          <a:blip r:embed="rId13">
            <a:clrChange>
              <a:clrFrom>
                <a:srgbClr val="FFFFFF"/>
              </a:clrFrom>
              <a:clrTo>
                <a:srgbClr val="FFFFFF">
                  <a:alpha val="0"/>
                </a:srgbClr>
              </a:clrTo>
            </a:clrChange>
          </a:blip>
          <a:stretch>
            <a:fillRect/>
          </a:stretch>
        </p:blipFill>
        <p:spPr>
          <a:xfrm>
            <a:off x="6328396" y="2628349"/>
            <a:ext cx="2255520" cy="2840736"/>
          </a:xfrm>
          <a:prstGeom prst="rect">
            <a:avLst/>
          </a:prstGeom>
        </p:spPr>
      </p:pic>
      <p:pic>
        <p:nvPicPr>
          <p:cNvPr id="35" name="Picture 34" descr=" "/>
          <p:cNvPicPr>
            <a:picLocks noChangeAspect="1"/>
          </p:cNvPicPr>
          <p:nvPr/>
        </p:nvPicPr>
        <p:blipFill>
          <a:blip r:embed="rId14">
            <a:clrChange>
              <a:clrFrom>
                <a:srgbClr val="FFFFFF"/>
              </a:clrFrom>
              <a:clrTo>
                <a:srgbClr val="FFFFFF">
                  <a:alpha val="0"/>
                </a:srgbClr>
              </a:clrTo>
            </a:clrChange>
          </a:blip>
          <a:stretch>
            <a:fillRect/>
          </a:stretch>
        </p:blipFill>
        <p:spPr>
          <a:xfrm>
            <a:off x="5252008" y="4145499"/>
            <a:ext cx="3413760" cy="188976"/>
          </a:xfrm>
          <a:prstGeom prst="rect">
            <a:avLst/>
          </a:prstGeom>
        </p:spPr>
      </p:pic>
      <p:pic>
        <p:nvPicPr>
          <p:cNvPr id="36" name="Picture 35" descr=" "/>
          <p:cNvPicPr>
            <a:picLocks noChangeAspect="1"/>
          </p:cNvPicPr>
          <p:nvPr/>
        </p:nvPicPr>
        <p:blipFill>
          <a:blip r:embed="rId15">
            <a:clrChange>
              <a:clrFrom>
                <a:srgbClr val="FFFFFF"/>
              </a:clrFrom>
              <a:clrTo>
                <a:srgbClr val="FFFFFF">
                  <a:alpha val="0"/>
                </a:srgbClr>
              </a:clrTo>
            </a:clrChange>
          </a:blip>
          <a:stretch>
            <a:fillRect/>
          </a:stretch>
        </p:blipFill>
        <p:spPr>
          <a:xfrm>
            <a:off x="7242554" y="4030859"/>
            <a:ext cx="304800" cy="249936"/>
          </a:xfrm>
          <a:prstGeom prst="rect">
            <a:avLst/>
          </a:prstGeom>
        </p:spPr>
      </p:pic>
      <p:pic>
        <p:nvPicPr>
          <p:cNvPr id="37" name="Picture 36" descr=" "/>
          <p:cNvPicPr>
            <a:picLocks noChangeAspect="1"/>
          </p:cNvPicPr>
          <p:nvPr/>
        </p:nvPicPr>
        <p:blipFill>
          <a:blip r:embed="rId16">
            <a:clrChange>
              <a:clrFrom>
                <a:srgbClr val="FFFFFF"/>
              </a:clrFrom>
              <a:clrTo>
                <a:srgbClr val="FFFFFF">
                  <a:alpha val="0"/>
                </a:srgbClr>
              </a:clrTo>
            </a:clrChange>
          </a:blip>
          <a:stretch>
            <a:fillRect/>
          </a:stretch>
        </p:blipFill>
        <p:spPr>
          <a:xfrm>
            <a:off x="7421861" y="5091029"/>
            <a:ext cx="451104" cy="134112"/>
          </a:xfrm>
          <a:prstGeom prst="rect">
            <a:avLst/>
          </a:prstGeom>
        </p:spPr>
      </p:pic>
      <p:pic>
        <p:nvPicPr>
          <p:cNvPr id="38" name="Picture 37" descr=" "/>
          <p:cNvPicPr>
            <a:picLocks noChangeAspect="1"/>
          </p:cNvPicPr>
          <p:nvPr/>
        </p:nvPicPr>
        <p:blipFill>
          <a:blip r:embed="rId17">
            <a:clrChange>
              <a:clrFrom>
                <a:srgbClr val="FFFFFF"/>
              </a:clrFrom>
              <a:clrTo>
                <a:srgbClr val="FFFFFF">
                  <a:alpha val="0"/>
                </a:srgbClr>
              </a:clrTo>
            </a:clrChange>
          </a:blip>
          <a:stretch>
            <a:fillRect/>
          </a:stretch>
        </p:blipFill>
        <p:spPr>
          <a:xfrm>
            <a:off x="5445626" y="3080377"/>
            <a:ext cx="2292096" cy="2395728"/>
          </a:xfrm>
          <a:prstGeom prst="rect">
            <a:avLst/>
          </a:prstGeom>
        </p:spPr>
      </p:pic>
      <p:pic>
        <p:nvPicPr>
          <p:cNvPr id="39" name="Picture 38" descr=" "/>
          <p:cNvPicPr>
            <a:picLocks noChangeAspect="1"/>
          </p:cNvPicPr>
          <p:nvPr/>
        </p:nvPicPr>
        <p:blipFill>
          <a:blip r:embed="rId18">
            <a:clrChange>
              <a:clrFrom>
                <a:srgbClr val="FFFFFF"/>
              </a:clrFrom>
              <a:clrTo>
                <a:srgbClr val="FFFFFF">
                  <a:alpha val="0"/>
                </a:srgbClr>
              </a:clrTo>
            </a:clrChange>
          </a:blip>
          <a:stretch>
            <a:fillRect/>
          </a:stretch>
        </p:blipFill>
        <p:spPr>
          <a:xfrm>
            <a:off x="6843125" y="4645788"/>
            <a:ext cx="262128" cy="152400"/>
          </a:xfrm>
          <a:prstGeom prst="rect">
            <a:avLst/>
          </a:prstGeom>
        </p:spPr>
      </p:pic>
      <p:pic>
        <p:nvPicPr>
          <p:cNvPr id="40" name="Picture 39" descr=" "/>
          <p:cNvPicPr>
            <a:picLocks noChangeAspect="1"/>
          </p:cNvPicPr>
          <p:nvPr/>
        </p:nvPicPr>
        <p:blipFill>
          <a:blip r:embed="rId19">
            <a:clrChange>
              <a:clrFrom>
                <a:srgbClr val="FFFFFF"/>
              </a:clrFrom>
              <a:clrTo>
                <a:srgbClr val="FFFFFF">
                  <a:alpha val="0"/>
                </a:srgbClr>
              </a:clrTo>
            </a:clrChange>
          </a:blip>
          <a:stretch>
            <a:fillRect/>
          </a:stretch>
        </p:blipFill>
        <p:spPr>
          <a:xfrm>
            <a:off x="6938097" y="5496522"/>
            <a:ext cx="316992" cy="134112"/>
          </a:xfrm>
          <a:prstGeom prst="rect">
            <a:avLst/>
          </a:prstGeom>
        </p:spPr>
      </p:pic>
      <p:pic>
        <p:nvPicPr>
          <p:cNvPr id="41" name="Picture 40" descr=" "/>
          <p:cNvPicPr>
            <a:picLocks noChangeAspect="1"/>
          </p:cNvPicPr>
          <p:nvPr/>
        </p:nvPicPr>
        <p:blipFill>
          <a:blip r:embed="rId20">
            <a:clrChange>
              <a:clrFrom>
                <a:srgbClr val="FFFFFF"/>
              </a:clrFrom>
              <a:clrTo>
                <a:srgbClr val="FFFFFF">
                  <a:alpha val="0"/>
                </a:srgbClr>
              </a:clrTo>
            </a:clrChange>
          </a:blip>
          <a:stretch>
            <a:fillRect/>
          </a:stretch>
        </p:blipFill>
        <p:spPr>
          <a:xfrm>
            <a:off x="5430628" y="4265357"/>
            <a:ext cx="134112" cy="438912"/>
          </a:xfrm>
          <a:prstGeom prst="rect">
            <a:avLst/>
          </a:prstGeom>
        </p:spPr>
      </p:pic>
      <p:pic>
        <p:nvPicPr>
          <p:cNvPr id="42" name="Picture 41" descr=" "/>
          <p:cNvPicPr>
            <a:picLocks noChangeAspect="1"/>
          </p:cNvPicPr>
          <p:nvPr/>
        </p:nvPicPr>
        <p:blipFill>
          <a:blip r:embed="rId21">
            <a:clrChange>
              <a:clrFrom>
                <a:srgbClr val="FFFFFF"/>
              </a:clrFrom>
              <a:clrTo>
                <a:srgbClr val="FFFFFF">
                  <a:alpha val="0"/>
                </a:srgbClr>
              </a:clrTo>
            </a:clrChange>
          </a:blip>
          <a:stretch>
            <a:fillRect/>
          </a:stretch>
        </p:blipFill>
        <p:spPr>
          <a:xfrm>
            <a:off x="889551" y="4688707"/>
            <a:ext cx="3279648" cy="188976"/>
          </a:xfrm>
          <a:prstGeom prst="rect">
            <a:avLst/>
          </a:prstGeom>
        </p:spPr>
      </p:pic>
      <p:pic>
        <p:nvPicPr>
          <p:cNvPr id="43" name="Picture 42" descr=" "/>
          <p:cNvPicPr>
            <a:picLocks noChangeAspect="1"/>
          </p:cNvPicPr>
          <p:nvPr/>
        </p:nvPicPr>
        <p:blipFill>
          <a:blip r:embed="rId22">
            <a:clrChange>
              <a:clrFrom>
                <a:srgbClr val="FFFFFF"/>
              </a:clrFrom>
              <a:clrTo>
                <a:srgbClr val="FFFFFF">
                  <a:alpha val="0"/>
                </a:srgbClr>
              </a:clrTo>
            </a:clrChange>
          </a:blip>
          <a:stretch>
            <a:fillRect/>
          </a:stretch>
        </p:blipFill>
        <p:spPr>
          <a:xfrm>
            <a:off x="2129300" y="5297600"/>
            <a:ext cx="402336" cy="134112"/>
          </a:xfrm>
          <a:prstGeom prst="rect">
            <a:avLst/>
          </a:prstGeom>
        </p:spPr>
      </p:pic>
      <p:sp>
        <p:nvSpPr>
          <p:cNvPr id="45" name="Rectangle 44" descr=" "/>
          <p:cNvSpPr/>
          <p:nvPr/>
        </p:nvSpPr>
        <p:spPr>
          <a:xfrm>
            <a:off x="459017" y="4612210"/>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descr=" "/>
          <p:cNvSpPr/>
          <p:nvPr/>
        </p:nvSpPr>
        <p:spPr>
          <a:xfrm>
            <a:off x="1904316" y="5743914"/>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descr=" "/>
          <p:cNvSpPr/>
          <p:nvPr/>
        </p:nvSpPr>
        <p:spPr>
          <a:xfrm>
            <a:off x="6646886" y="5789202"/>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descr=" "/>
          <p:cNvSpPr/>
          <p:nvPr/>
        </p:nvSpPr>
        <p:spPr>
          <a:xfrm>
            <a:off x="4840815" y="4610360"/>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descr=" "/>
          <p:cNvSpPr/>
          <p:nvPr/>
        </p:nvSpPr>
        <p:spPr>
          <a:xfrm>
            <a:off x="435460" y="3792956"/>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4" name="Picture 43" descr="Two line graphs that depict the Short Run Adjustment to a decrease in demand for the individual firm and the market. A decrease in demand leads to a decrease in price for the market and decrease in marginal revenue for the individual firm."/>
          <p:cNvPicPr>
            <a:picLocks noChangeAspect="1"/>
          </p:cNvPicPr>
          <p:nvPr/>
        </p:nvPicPr>
        <p:blipFill>
          <a:blip r:embed="rId23">
            <a:clrChange>
              <a:clrFrom>
                <a:srgbClr val="FFFFFF"/>
              </a:clrFrom>
              <a:clrTo>
                <a:srgbClr val="FFFFFF">
                  <a:alpha val="0"/>
                </a:srgbClr>
              </a:clrTo>
            </a:clrChange>
          </a:blip>
          <a:stretch>
            <a:fillRect/>
          </a:stretch>
        </p:blipFill>
        <p:spPr>
          <a:xfrm>
            <a:off x="304800" y="2324966"/>
            <a:ext cx="8534400" cy="41513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right)">
                                      <p:cBhvr>
                                        <p:cTn id="7" dur="500"/>
                                        <p:tgtEl>
                                          <p:spTgt spid="3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10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48"/>
                                        </p:tgtEl>
                                        <p:attrNameLst>
                                          <p:attrName>style.visibility</p:attrName>
                                        </p:attrNameLst>
                                      </p:cBhvr>
                                      <p:to>
                                        <p:strVal val="hidden"/>
                                      </p:to>
                                    </p:set>
                                  </p:childTnLst>
                                </p:cTn>
                              </p:par>
                            </p:childTnLst>
                          </p:cTn>
                        </p:par>
                        <p:par>
                          <p:cTn id="16" fill="hold">
                            <p:stCondLst>
                              <p:cond delay="0"/>
                            </p:stCondLst>
                            <p:childTnLst>
                              <p:par>
                                <p:cTn id="17" presetID="2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1" presetClass="exit" presetSubtype="0" fill="hold" grpId="0" nodeType="afterEffect">
                                  <p:stCondLst>
                                    <p:cond delay="0"/>
                                  </p:stCondLst>
                                  <p:childTnLst>
                                    <p:set>
                                      <p:cBhvr>
                                        <p:cTn id="22" dur="1" fill="hold">
                                          <p:stCondLst>
                                            <p:cond delay="0"/>
                                          </p:stCondLst>
                                        </p:cTn>
                                        <p:tgtEl>
                                          <p:spTgt spid="47"/>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childTnLst>
                          </p:cTn>
                        </p:par>
                        <p:par>
                          <p:cTn id="27" fill="hold">
                            <p:stCondLst>
                              <p:cond delay="1000"/>
                            </p:stCondLst>
                            <p:childTnLst>
                              <p:par>
                                <p:cTn id="28" presetID="22" presetClass="entr" presetSubtype="2" fill="hold"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1500"/>
                            </p:stCondLst>
                            <p:childTnLst>
                              <p:par>
                                <p:cTn id="32" presetID="22" presetClass="entr" presetSubtype="1" fill="hold"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up)">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45"/>
                                        </p:tgtEl>
                                        <p:attrNameLst>
                                          <p:attrName>style.visibility</p:attrName>
                                        </p:attrNameLst>
                                      </p:cBhvr>
                                      <p:to>
                                        <p:strVal val="hidden"/>
                                      </p:to>
                                    </p:set>
                                  </p:childTnLst>
                                </p:cTn>
                              </p:par>
                            </p:childTnLst>
                          </p:cTn>
                        </p:par>
                        <p:par>
                          <p:cTn id="39" fill="hold">
                            <p:stCondLst>
                              <p:cond delay="0"/>
                            </p:stCondLst>
                            <p:childTnLst>
                              <p:par>
                                <p:cTn id="40" presetID="22" presetClass="entr" presetSubtype="8"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wipe(left)">
                                      <p:cBhvr>
                                        <p:cTn id="42" dur="1000"/>
                                        <p:tgtEl>
                                          <p:spTgt spid="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right)">
                                      <p:cBhvr>
                                        <p:cTn id="47" dur="500"/>
                                        <p:tgtEl>
                                          <p:spTgt spid="43"/>
                                        </p:tgtEl>
                                      </p:cBhvr>
                                    </p:animEffect>
                                  </p:childTnLst>
                                </p:cTn>
                              </p:par>
                            </p:childTnLst>
                          </p:cTn>
                        </p:par>
                        <p:par>
                          <p:cTn id="48" fill="hold">
                            <p:stCondLst>
                              <p:cond delay="500"/>
                            </p:stCondLst>
                            <p:childTnLst>
                              <p:par>
                                <p:cTn id="49" presetID="1" presetClass="exit" presetSubtype="0" fill="hold" grpId="0" nodeType="afterEffect">
                                  <p:stCondLst>
                                    <p:cond delay="0"/>
                                  </p:stCondLst>
                                  <p:childTnLst>
                                    <p:set>
                                      <p:cBhvr>
                                        <p:cTn id="50" dur="1" fill="hold">
                                          <p:stCondLst>
                                            <p:cond delay="0"/>
                                          </p:stCondLst>
                                        </p:cTn>
                                        <p:tgtEl>
                                          <p:spTgt spid="46"/>
                                        </p:tgtEl>
                                        <p:attrNameLst>
                                          <p:attrName>style.visibility</p:attrName>
                                        </p:attrNameLst>
                                      </p:cBhvr>
                                      <p:to>
                                        <p:strVal val="hidden"/>
                                      </p:to>
                                    </p:set>
                                  </p:childTnLst>
                                </p:cTn>
                              </p:par>
                            </p:childTnLst>
                          </p:cTn>
                        </p:par>
                        <p:par>
                          <p:cTn id="51" fill="hold">
                            <p:stCondLst>
                              <p:cond delay="500"/>
                            </p:stCondLst>
                            <p:childTnLst>
                              <p:par>
                                <p:cTn id="52" presetID="22" presetClass="entr" presetSubtype="4" fill="hold"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down)">
                                      <p:cBhvr>
                                        <p:cTn id="54" dur="500"/>
                                        <p:tgtEl>
                                          <p:spTgt spid="24"/>
                                        </p:tgtEl>
                                      </p:cBhvr>
                                    </p:animEffect>
                                  </p:childTnLst>
                                </p:cTn>
                              </p:par>
                            </p:childTnLst>
                          </p:cTn>
                        </p:par>
                        <p:par>
                          <p:cTn id="55" fill="hold">
                            <p:stCondLst>
                              <p:cond delay="1000"/>
                            </p:stCondLst>
                            <p:childTnLst>
                              <p:par>
                                <p:cTn id="56" presetID="1" presetClass="exit" presetSubtype="0" fill="hold" grpId="0" nodeType="afterEffect">
                                  <p:stCondLst>
                                    <p:cond delay="0"/>
                                  </p:stCondLst>
                                  <p:childTnLst>
                                    <p:set>
                                      <p:cBhvr>
                                        <p:cTn id="57" dur="1" fill="hold">
                                          <p:stCondLst>
                                            <p:cond delay="0"/>
                                          </p:stCondLst>
                                        </p:cTn>
                                        <p:tgtEl>
                                          <p:spTgt spid="4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16" name="Title 33"/>
          <p:cNvSpPr>
            <a:spLocks noGrp="1"/>
          </p:cNvSpPr>
          <p:nvPr>
            <p:ph type="title"/>
          </p:nvPr>
        </p:nvSpPr>
        <p:spPr/>
        <p:txBody>
          <a:bodyPr/>
          <a:lstStyle/>
          <a:p>
            <a:pPr algn="l" eaLnBrk="1" hangingPunct="1"/>
            <a:r>
              <a:rPr lang="en-US"/>
              <a:t>Long-Run Adjustment to Demand Decrease</a:t>
            </a:r>
          </a:p>
        </p:txBody>
      </p:sp>
      <p:pic>
        <p:nvPicPr>
          <p:cNvPr id="23" name="Picture 22" descr=" "/>
          <p:cNvPicPr>
            <a:picLocks noChangeAspect="1"/>
          </p:cNvPicPr>
          <p:nvPr/>
        </p:nvPicPr>
        <p:blipFill>
          <a:blip r:embed="rId3"/>
          <a:stretch>
            <a:fillRect/>
          </a:stretch>
        </p:blipFill>
        <p:spPr>
          <a:xfrm>
            <a:off x="957660" y="2167521"/>
            <a:ext cx="3084576" cy="1688592"/>
          </a:xfrm>
          <a:prstGeom prst="rect">
            <a:avLst/>
          </a:prstGeom>
        </p:spPr>
      </p:pic>
      <p:pic>
        <p:nvPicPr>
          <p:cNvPr id="24" name="Picture 23" descr=" "/>
          <p:cNvPicPr>
            <a:picLocks noChangeAspect="1"/>
          </p:cNvPicPr>
          <p:nvPr/>
        </p:nvPicPr>
        <p:blipFill>
          <a:blip r:embed="rId4">
            <a:clrChange>
              <a:clrFrom>
                <a:srgbClr val="FFFFFF"/>
              </a:clrFrom>
              <a:clrTo>
                <a:srgbClr val="FFFFFF">
                  <a:alpha val="0"/>
                </a:srgbClr>
              </a:clrTo>
            </a:clrChange>
          </a:blip>
          <a:stretch>
            <a:fillRect/>
          </a:stretch>
        </p:blipFill>
        <p:spPr>
          <a:xfrm>
            <a:off x="967210" y="3855314"/>
            <a:ext cx="3084576" cy="1731264"/>
          </a:xfrm>
          <a:prstGeom prst="rect">
            <a:avLst/>
          </a:prstGeom>
        </p:spPr>
      </p:pic>
      <p:pic>
        <p:nvPicPr>
          <p:cNvPr id="25" name="Picture 24" descr=" "/>
          <p:cNvPicPr>
            <a:picLocks noChangeAspect="1"/>
          </p:cNvPicPr>
          <p:nvPr/>
        </p:nvPicPr>
        <p:blipFill>
          <a:blip r:embed="rId5">
            <a:clrChange>
              <a:clrFrom>
                <a:srgbClr val="FFFFFF"/>
              </a:clrFrom>
              <a:clrTo>
                <a:srgbClr val="FFFFFF">
                  <a:alpha val="0"/>
                </a:srgbClr>
              </a:clrTo>
            </a:clrChange>
          </a:blip>
          <a:stretch>
            <a:fillRect/>
          </a:stretch>
        </p:blipFill>
        <p:spPr>
          <a:xfrm>
            <a:off x="2436077" y="3860959"/>
            <a:ext cx="18288" cy="1737360"/>
          </a:xfrm>
          <a:prstGeom prst="rect">
            <a:avLst/>
          </a:prstGeom>
        </p:spPr>
      </p:pic>
      <p:pic>
        <p:nvPicPr>
          <p:cNvPr id="26" name="Picture 25" descr=" "/>
          <p:cNvPicPr>
            <a:picLocks noChangeAspect="1"/>
          </p:cNvPicPr>
          <p:nvPr/>
        </p:nvPicPr>
        <p:blipFill>
          <a:blip r:embed="rId6">
            <a:clrChange>
              <a:clrFrom>
                <a:srgbClr val="FFFFFF"/>
              </a:clrFrom>
              <a:clrTo>
                <a:srgbClr val="FFFFFF">
                  <a:alpha val="0"/>
                </a:srgbClr>
              </a:clrTo>
            </a:clrChange>
          </a:blip>
          <a:stretch>
            <a:fillRect/>
          </a:stretch>
        </p:blipFill>
        <p:spPr>
          <a:xfrm>
            <a:off x="6322421" y="3867054"/>
            <a:ext cx="18288" cy="1725168"/>
          </a:xfrm>
          <a:prstGeom prst="rect">
            <a:avLst/>
          </a:prstGeom>
        </p:spPr>
      </p:pic>
      <p:pic>
        <p:nvPicPr>
          <p:cNvPr id="27" name="Picture 26" descr=" "/>
          <p:cNvPicPr>
            <a:picLocks noChangeAspect="1"/>
          </p:cNvPicPr>
          <p:nvPr/>
        </p:nvPicPr>
        <p:blipFill>
          <a:blip r:embed="rId7">
            <a:clrChange>
              <a:clrFrom>
                <a:srgbClr val="FFFFFF"/>
              </a:clrFrom>
              <a:clrTo>
                <a:srgbClr val="FFFFFF">
                  <a:alpha val="0"/>
                </a:srgbClr>
              </a:clrTo>
            </a:clrChange>
          </a:blip>
          <a:stretch>
            <a:fillRect/>
          </a:stretch>
        </p:blipFill>
        <p:spPr>
          <a:xfrm>
            <a:off x="5310828" y="4390865"/>
            <a:ext cx="1444752" cy="1213104"/>
          </a:xfrm>
          <a:prstGeom prst="rect">
            <a:avLst/>
          </a:prstGeom>
        </p:spPr>
      </p:pic>
      <p:pic>
        <p:nvPicPr>
          <p:cNvPr id="28" name="Picture 27" descr=" "/>
          <p:cNvPicPr>
            <a:picLocks noChangeAspect="1"/>
          </p:cNvPicPr>
          <p:nvPr/>
        </p:nvPicPr>
        <p:blipFill>
          <a:blip r:embed="rId8">
            <a:clrChange>
              <a:clrFrom>
                <a:srgbClr val="000000"/>
              </a:clrFrom>
              <a:clrTo>
                <a:srgbClr val="000000">
                  <a:alpha val="0"/>
                </a:srgbClr>
              </a:clrTo>
            </a:clrChange>
          </a:blip>
          <a:stretch>
            <a:fillRect/>
          </a:stretch>
        </p:blipFill>
        <p:spPr>
          <a:xfrm>
            <a:off x="7153254" y="3867054"/>
            <a:ext cx="24384" cy="1725168"/>
          </a:xfrm>
          <a:prstGeom prst="rect">
            <a:avLst/>
          </a:prstGeom>
        </p:spPr>
      </p:pic>
      <p:pic>
        <p:nvPicPr>
          <p:cNvPr id="29" name="Picture 28" descr=" "/>
          <p:cNvPicPr>
            <a:picLocks noChangeAspect="1"/>
          </p:cNvPicPr>
          <p:nvPr/>
        </p:nvPicPr>
        <p:blipFill>
          <a:blip r:embed="rId9">
            <a:clrChange>
              <a:clrFrom>
                <a:srgbClr val="FFFFFF"/>
              </a:clrFrom>
              <a:clrTo>
                <a:srgbClr val="FFFFFF">
                  <a:alpha val="0"/>
                </a:srgbClr>
              </a:clrTo>
            </a:clrChange>
          </a:blip>
          <a:stretch>
            <a:fillRect/>
          </a:stretch>
        </p:blipFill>
        <p:spPr>
          <a:xfrm>
            <a:off x="958523" y="3476170"/>
            <a:ext cx="1030224" cy="2139696"/>
          </a:xfrm>
          <a:prstGeom prst="rect">
            <a:avLst/>
          </a:prstGeom>
        </p:spPr>
      </p:pic>
      <p:pic>
        <p:nvPicPr>
          <p:cNvPr id="30" name="Picture 29" descr=" "/>
          <p:cNvPicPr>
            <a:picLocks noChangeAspect="1"/>
          </p:cNvPicPr>
          <p:nvPr/>
        </p:nvPicPr>
        <p:blipFill>
          <a:blip r:embed="rId10">
            <a:clrChange>
              <a:clrFrom>
                <a:srgbClr val="FFFFFF"/>
              </a:clrFrom>
              <a:clrTo>
                <a:srgbClr val="FFFFFF">
                  <a:alpha val="0"/>
                </a:srgbClr>
              </a:clrTo>
            </a:clrChange>
          </a:blip>
          <a:stretch>
            <a:fillRect/>
          </a:stretch>
        </p:blipFill>
        <p:spPr>
          <a:xfrm>
            <a:off x="367275" y="3371230"/>
            <a:ext cx="6864096" cy="2456688"/>
          </a:xfrm>
          <a:prstGeom prst="rect">
            <a:avLst/>
          </a:prstGeom>
        </p:spPr>
      </p:pic>
      <p:pic>
        <p:nvPicPr>
          <p:cNvPr id="31" name="Picture 30" descr=" "/>
          <p:cNvPicPr>
            <a:picLocks noChangeAspect="1"/>
          </p:cNvPicPr>
          <p:nvPr/>
        </p:nvPicPr>
        <p:blipFill>
          <a:blip r:embed="rId11">
            <a:clrChange>
              <a:clrFrom>
                <a:srgbClr val="FFFFFF"/>
              </a:clrFrom>
              <a:clrTo>
                <a:srgbClr val="FFFFFF">
                  <a:alpha val="0"/>
                </a:srgbClr>
              </a:clrTo>
            </a:clrChange>
          </a:blip>
          <a:stretch>
            <a:fillRect/>
          </a:stretch>
        </p:blipFill>
        <p:spPr>
          <a:xfrm>
            <a:off x="1638188" y="2008153"/>
            <a:ext cx="2731008" cy="1847088"/>
          </a:xfrm>
          <a:prstGeom prst="rect">
            <a:avLst/>
          </a:prstGeom>
        </p:spPr>
      </p:pic>
      <p:pic>
        <p:nvPicPr>
          <p:cNvPr id="34" name="Picture 33" descr=" "/>
          <p:cNvPicPr>
            <a:picLocks noChangeAspect="1"/>
          </p:cNvPicPr>
          <p:nvPr/>
        </p:nvPicPr>
        <p:blipFill>
          <a:blip r:embed="rId12">
            <a:clrChange>
              <a:clrFrom>
                <a:srgbClr val="FFFFFF"/>
              </a:clrFrom>
              <a:clrTo>
                <a:srgbClr val="FFFFFF">
                  <a:alpha val="0"/>
                </a:srgbClr>
              </a:clrTo>
            </a:clrChange>
          </a:blip>
          <a:stretch>
            <a:fillRect/>
          </a:stretch>
        </p:blipFill>
        <p:spPr>
          <a:xfrm>
            <a:off x="940397" y="2015913"/>
            <a:ext cx="2688336" cy="2657856"/>
          </a:xfrm>
          <a:prstGeom prst="rect">
            <a:avLst/>
          </a:prstGeom>
        </p:spPr>
      </p:pic>
      <p:pic>
        <p:nvPicPr>
          <p:cNvPr id="35" name="Picture 34" descr=" "/>
          <p:cNvPicPr>
            <a:picLocks noChangeAspect="1"/>
          </p:cNvPicPr>
          <p:nvPr/>
        </p:nvPicPr>
        <p:blipFill>
          <a:blip r:embed="rId13">
            <a:clrChange>
              <a:clrFrom>
                <a:srgbClr val="FFFFFF"/>
              </a:clrFrom>
              <a:clrTo>
                <a:srgbClr val="FFFFFF">
                  <a:alpha val="0"/>
                </a:srgbClr>
              </a:clrTo>
            </a:clrChange>
          </a:blip>
          <a:stretch>
            <a:fillRect/>
          </a:stretch>
        </p:blipFill>
        <p:spPr>
          <a:xfrm>
            <a:off x="964922" y="4348961"/>
            <a:ext cx="3480816" cy="164592"/>
          </a:xfrm>
          <a:prstGeom prst="rect">
            <a:avLst/>
          </a:prstGeom>
        </p:spPr>
      </p:pic>
      <p:pic>
        <p:nvPicPr>
          <p:cNvPr id="36" name="Picture 35" descr=" "/>
          <p:cNvPicPr>
            <a:picLocks noChangeAspect="1"/>
          </p:cNvPicPr>
          <p:nvPr/>
        </p:nvPicPr>
        <p:blipFill>
          <a:blip r:embed="rId14">
            <a:clrChange>
              <a:clrFrom>
                <a:srgbClr val="FFFFFF"/>
              </a:clrFrom>
              <a:clrTo>
                <a:srgbClr val="FFFFFF">
                  <a:alpha val="0"/>
                </a:srgbClr>
              </a:clrTo>
            </a:clrChange>
          </a:blip>
          <a:stretch>
            <a:fillRect/>
          </a:stretch>
        </p:blipFill>
        <p:spPr>
          <a:xfrm>
            <a:off x="5974748" y="2356967"/>
            <a:ext cx="2151888" cy="2572512"/>
          </a:xfrm>
          <a:prstGeom prst="rect">
            <a:avLst/>
          </a:prstGeom>
        </p:spPr>
      </p:pic>
      <p:pic>
        <p:nvPicPr>
          <p:cNvPr id="37" name="Picture 36" descr=" "/>
          <p:cNvPicPr>
            <a:picLocks noChangeAspect="1"/>
          </p:cNvPicPr>
          <p:nvPr/>
        </p:nvPicPr>
        <p:blipFill>
          <a:blip r:embed="rId15">
            <a:clrChange>
              <a:clrFrom>
                <a:srgbClr val="FFFFFF"/>
              </a:clrFrom>
              <a:clrTo>
                <a:srgbClr val="FFFFFF">
                  <a:alpha val="0"/>
                </a:srgbClr>
              </a:clrTo>
            </a:clrChange>
          </a:blip>
          <a:stretch>
            <a:fillRect/>
          </a:stretch>
        </p:blipFill>
        <p:spPr>
          <a:xfrm>
            <a:off x="6161888" y="2551285"/>
            <a:ext cx="2389632" cy="2566416"/>
          </a:xfrm>
          <a:prstGeom prst="rect">
            <a:avLst/>
          </a:prstGeom>
        </p:spPr>
      </p:pic>
      <p:pic>
        <p:nvPicPr>
          <p:cNvPr id="38" name="Picture 37" descr=" "/>
          <p:cNvPicPr>
            <a:picLocks noChangeAspect="1"/>
          </p:cNvPicPr>
          <p:nvPr/>
        </p:nvPicPr>
        <p:blipFill>
          <a:blip r:embed="rId16">
            <a:clrChange>
              <a:clrFrom>
                <a:srgbClr val="FFFFFF"/>
              </a:clrFrom>
              <a:clrTo>
                <a:srgbClr val="FFFFFF">
                  <a:alpha val="0"/>
                </a:srgbClr>
              </a:clrTo>
            </a:clrChange>
          </a:blip>
          <a:stretch>
            <a:fillRect/>
          </a:stretch>
        </p:blipFill>
        <p:spPr>
          <a:xfrm>
            <a:off x="5314220" y="3787402"/>
            <a:ext cx="3151632" cy="170688"/>
          </a:xfrm>
          <a:prstGeom prst="rect">
            <a:avLst/>
          </a:prstGeom>
        </p:spPr>
      </p:pic>
      <p:pic>
        <p:nvPicPr>
          <p:cNvPr id="39" name="Picture 38" descr=" "/>
          <p:cNvPicPr>
            <a:picLocks noChangeAspect="1"/>
          </p:cNvPicPr>
          <p:nvPr/>
        </p:nvPicPr>
        <p:blipFill>
          <a:blip r:embed="rId17">
            <a:clrChange>
              <a:clrFrom>
                <a:srgbClr val="FFFFFF"/>
              </a:clrFrom>
              <a:clrTo>
                <a:srgbClr val="FFFFFF">
                  <a:alpha val="0"/>
                </a:srgbClr>
              </a:clrTo>
            </a:clrChange>
          </a:blip>
          <a:stretch>
            <a:fillRect/>
          </a:stretch>
        </p:blipFill>
        <p:spPr>
          <a:xfrm>
            <a:off x="7118717" y="3704860"/>
            <a:ext cx="353568" cy="213360"/>
          </a:xfrm>
          <a:prstGeom prst="rect">
            <a:avLst/>
          </a:prstGeom>
        </p:spPr>
      </p:pic>
      <p:pic>
        <p:nvPicPr>
          <p:cNvPr id="40" name="Picture 39" descr=" "/>
          <p:cNvPicPr>
            <a:picLocks noChangeAspect="1"/>
          </p:cNvPicPr>
          <p:nvPr/>
        </p:nvPicPr>
        <p:blipFill>
          <a:blip r:embed="rId18">
            <a:clrChange>
              <a:clrFrom>
                <a:srgbClr val="FFFFFF"/>
              </a:clrFrom>
              <a:clrTo>
                <a:srgbClr val="FFFFFF">
                  <a:alpha val="0"/>
                </a:srgbClr>
              </a:clrTo>
            </a:clrChange>
          </a:blip>
          <a:stretch>
            <a:fillRect/>
          </a:stretch>
        </p:blipFill>
        <p:spPr>
          <a:xfrm>
            <a:off x="5503478" y="2759596"/>
            <a:ext cx="2145792" cy="2670048"/>
          </a:xfrm>
          <a:prstGeom prst="rect">
            <a:avLst/>
          </a:prstGeom>
        </p:spPr>
      </p:pic>
      <p:pic>
        <p:nvPicPr>
          <p:cNvPr id="41" name="Picture 40" descr=" "/>
          <p:cNvPicPr>
            <a:picLocks noChangeAspect="1"/>
          </p:cNvPicPr>
          <p:nvPr/>
        </p:nvPicPr>
        <p:blipFill>
          <a:blip r:embed="rId19">
            <a:clrChange>
              <a:clrFrom>
                <a:srgbClr val="FFFFFF"/>
              </a:clrFrom>
              <a:clrTo>
                <a:srgbClr val="FFFFFF">
                  <a:alpha val="0"/>
                </a:srgbClr>
              </a:clrTo>
            </a:clrChange>
          </a:blip>
          <a:stretch>
            <a:fillRect/>
          </a:stretch>
        </p:blipFill>
        <p:spPr>
          <a:xfrm>
            <a:off x="6703926" y="4332042"/>
            <a:ext cx="280416" cy="121920"/>
          </a:xfrm>
          <a:prstGeom prst="rect">
            <a:avLst/>
          </a:prstGeom>
        </p:spPr>
      </p:pic>
      <p:pic>
        <p:nvPicPr>
          <p:cNvPr id="42" name="Picture 41" descr=" "/>
          <p:cNvPicPr>
            <a:picLocks noChangeAspect="1"/>
          </p:cNvPicPr>
          <p:nvPr/>
        </p:nvPicPr>
        <p:blipFill>
          <a:blip r:embed="rId20">
            <a:clrChange>
              <a:clrFrom>
                <a:srgbClr val="FFFFFF"/>
              </a:clrFrom>
              <a:clrTo>
                <a:srgbClr val="FFFFFF">
                  <a:alpha val="0"/>
                </a:srgbClr>
              </a:clrTo>
            </a:clrChange>
          </a:blip>
          <a:stretch>
            <a:fillRect/>
          </a:stretch>
        </p:blipFill>
        <p:spPr>
          <a:xfrm>
            <a:off x="7244230" y="2993150"/>
            <a:ext cx="377952" cy="121920"/>
          </a:xfrm>
          <a:prstGeom prst="rect">
            <a:avLst/>
          </a:prstGeom>
        </p:spPr>
      </p:pic>
      <p:pic>
        <p:nvPicPr>
          <p:cNvPr id="43" name="Picture 42" descr=" "/>
          <p:cNvPicPr>
            <a:picLocks noChangeAspect="1"/>
          </p:cNvPicPr>
          <p:nvPr/>
        </p:nvPicPr>
        <p:blipFill>
          <a:blip r:embed="rId21">
            <a:clrChange>
              <a:clrFrom>
                <a:srgbClr val="FFFFFF"/>
              </a:clrFrom>
              <a:clrTo>
                <a:srgbClr val="FFFFFF">
                  <a:alpha val="0"/>
                </a:srgbClr>
              </a:clrTo>
            </a:clrChange>
          </a:blip>
          <a:stretch>
            <a:fillRect/>
          </a:stretch>
        </p:blipFill>
        <p:spPr>
          <a:xfrm>
            <a:off x="5530022" y="2341479"/>
            <a:ext cx="2414016" cy="2481072"/>
          </a:xfrm>
          <a:prstGeom prst="rect">
            <a:avLst/>
          </a:prstGeom>
        </p:spPr>
      </p:pic>
      <p:pic>
        <p:nvPicPr>
          <p:cNvPr id="44" name="Picture 43" descr=" "/>
          <p:cNvPicPr>
            <a:picLocks noChangeAspect="1"/>
          </p:cNvPicPr>
          <p:nvPr/>
        </p:nvPicPr>
        <p:blipFill>
          <a:blip r:embed="rId22">
            <a:clrChange>
              <a:clrFrom>
                <a:srgbClr val="FFFFFF"/>
              </a:clrFrom>
              <a:clrTo>
                <a:srgbClr val="FFFFFF">
                  <a:alpha val="0"/>
                </a:srgbClr>
              </a:clrTo>
            </a:clrChange>
          </a:blip>
          <a:stretch>
            <a:fillRect/>
          </a:stretch>
        </p:blipFill>
        <p:spPr>
          <a:xfrm>
            <a:off x="6286330" y="3691113"/>
            <a:ext cx="335280" cy="225552"/>
          </a:xfrm>
          <a:prstGeom prst="rect">
            <a:avLst/>
          </a:prstGeom>
        </p:spPr>
      </p:pic>
      <p:pic>
        <p:nvPicPr>
          <p:cNvPr id="45" name="Picture 44" descr=" "/>
          <p:cNvPicPr>
            <a:picLocks noChangeAspect="1"/>
          </p:cNvPicPr>
          <p:nvPr/>
        </p:nvPicPr>
        <p:blipFill>
          <a:blip r:embed="rId23">
            <a:clrChange>
              <a:clrFrom>
                <a:srgbClr val="FFFFFF"/>
              </a:clrFrom>
              <a:clrTo>
                <a:srgbClr val="FFFFFF">
                  <a:alpha val="0"/>
                </a:srgbClr>
              </a:clrTo>
            </a:clrChange>
          </a:blip>
          <a:stretch>
            <a:fillRect/>
          </a:stretch>
        </p:blipFill>
        <p:spPr>
          <a:xfrm>
            <a:off x="6367434" y="5107823"/>
            <a:ext cx="341376" cy="115824"/>
          </a:xfrm>
          <a:prstGeom prst="rect">
            <a:avLst/>
          </a:prstGeom>
        </p:spPr>
      </p:pic>
      <p:pic>
        <p:nvPicPr>
          <p:cNvPr id="46" name="Picture 45" descr=" "/>
          <p:cNvPicPr>
            <a:picLocks noChangeAspect="1"/>
          </p:cNvPicPr>
          <p:nvPr/>
        </p:nvPicPr>
        <p:blipFill>
          <a:blip r:embed="rId24">
            <a:clrChange>
              <a:clrFrom>
                <a:srgbClr val="FFFFFF"/>
              </a:clrFrom>
              <a:clrTo>
                <a:srgbClr val="FFFFFF">
                  <a:alpha val="0"/>
                </a:srgbClr>
              </a:clrTo>
            </a:clrChange>
          </a:blip>
          <a:stretch>
            <a:fillRect/>
          </a:stretch>
        </p:blipFill>
        <p:spPr>
          <a:xfrm>
            <a:off x="5444375" y="3959200"/>
            <a:ext cx="121920" cy="377952"/>
          </a:xfrm>
          <a:prstGeom prst="rect">
            <a:avLst/>
          </a:prstGeom>
        </p:spPr>
      </p:pic>
      <p:pic>
        <p:nvPicPr>
          <p:cNvPr id="47" name="Picture 46" descr=" "/>
          <p:cNvPicPr>
            <a:picLocks noChangeAspect="1"/>
          </p:cNvPicPr>
          <p:nvPr/>
        </p:nvPicPr>
        <p:blipFill>
          <a:blip r:embed="rId25">
            <a:clrChange>
              <a:clrFrom>
                <a:srgbClr val="FFFFFF"/>
              </a:clrFrom>
              <a:clrTo>
                <a:srgbClr val="FFFFFF">
                  <a:alpha val="0"/>
                </a:srgbClr>
              </a:clrTo>
            </a:clrChange>
          </a:blip>
          <a:stretch>
            <a:fillRect/>
          </a:stretch>
        </p:blipFill>
        <p:spPr>
          <a:xfrm>
            <a:off x="2025243" y="5107822"/>
            <a:ext cx="396240" cy="115824"/>
          </a:xfrm>
          <a:prstGeom prst="rect">
            <a:avLst/>
          </a:prstGeom>
        </p:spPr>
      </p:pic>
      <p:pic>
        <p:nvPicPr>
          <p:cNvPr id="48" name="Picture 47" descr=" "/>
          <p:cNvPicPr>
            <a:picLocks noChangeAspect="1"/>
          </p:cNvPicPr>
          <p:nvPr/>
        </p:nvPicPr>
        <p:blipFill>
          <a:blip r:embed="rId26">
            <a:clrChange>
              <a:clrFrom>
                <a:srgbClr val="FFFFFF"/>
              </a:clrFrom>
              <a:clrTo>
                <a:srgbClr val="FFFFFF">
                  <a:alpha val="0"/>
                </a:srgbClr>
              </a:clrTo>
            </a:clrChange>
          </a:blip>
          <a:stretch>
            <a:fillRect/>
          </a:stretch>
        </p:blipFill>
        <p:spPr>
          <a:xfrm>
            <a:off x="949622" y="3813403"/>
            <a:ext cx="3480816" cy="164592"/>
          </a:xfrm>
          <a:prstGeom prst="rect">
            <a:avLst/>
          </a:prstGeom>
        </p:spPr>
      </p:pic>
      <p:sp>
        <p:nvSpPr>
          <p:cNvPr id="51" name="Rectangle 50" descr=" "/>
          <p:cNvSpPr/>
          <p:nvPr/>
        </p:nvSpPr>
        <p:spPr>
          <a:xfrm>
            <a:off x="6149615" y="5659138"/>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descr=" "/>
          <p:cNvSpPr/>
          <p:nvPr/>
        </p:nvSpPr>
        <p:spPr>
          <a:xfrm>
            <a:off x="510752" y="4273724"/>
            <a:ext cx="359563" cy="284312"/>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9" name="Picture 48" descr="Two line graphs depicting the long run adjustment to a decrease in demand for an individual quantity and the market. Graph A has firm's quantity on the x axis and price on the y axis and lines for MC and ATC. Graph b has market quantity (Q) on the x axis and price on the y axis and lines for SSR2, SSR1, SLR, D1, and D2."/>
          <p:cNvPicPr>
            <a:picLocks noChangeAspect="1"/>
          </p:cNvPicPr>
          <p:nvPr/>
        </p:nvPicPr>
        <p:blipFill>
          <a:blip r:embed="rId27">
            <a:clrChange>
              <a:clrFrom>
                <a:srgbClr val="FFFFFF"/>
              </a:clrFrom>
              <a:clrTo>
                <a:srgbClr val="FFFFFF">
                  <a:alpha val="0"/>
                </a:srgbClr>
              </a:clrTo>
            </a:clrChange>
          </a:blip>
          <a:stretch>
            <a:fillRect/>
          </a:stretch>
        </p:blipFill>
        <p:spPr>
          <a:xfrm>
            <a:off x="304800" y="1797860"/>
            <a:ext cx="8534400" cy="454761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1000"/>
                                        <p:tgtEl>
                                          <p:spTgt spid="43"/>
                                        </p:tgtEl>
                                      </p:cBhvr>
                                    </p:animEffect>
                                  </p:childTnLst>
                                </p:cTn>
                              </p:par>
                            </p:childTnLst>
                          </p:cTn>
                        </p:par>
                        <p:par>
                          <p:cTn id="12" fill="hold">
                            <p:stCondLst>
                              <p:cond delay="1500"/>
                            </p:stCondLst>
                            <p:childTnLst>
                              <p:par>
                                <p:cTn id="13" presetID="1"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51"/>
                                        </p:tgtEl>
                                        <p:attrNameLst>
                                          <p:attrName>style.visibility</p:attrName>
                                        </p:attrNameLst>
                                      </p:cBhvr>
                                      <p:to>
                                        <p:strVal val="hidden"/>
                                      </p:to>
                                    </p:set>
                                  </p:childTnLst>
                                </p:cTn>
                              </p:par>
                            </p:childTnLst>
                          </p:cTn>
                        </p:par>
                        <p:par>
                          <p:cTn id="19" fill="hold">
                            <p:stCondLst>
                              <p:cond delay="0"/>
                            </p:stCondLst>
                            <p:childTnLst>
                              <p:par>
                                <p:cTn id="20" presetID="22" presetClass="entr" presetSubtype="4" fill="hold"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par>
                          <p:cTn id="23" fill="hold">
                            <p:stCondLst>
                              <p:cond delay="500"/>
                            </p:stCondLst>
                            <p:childTnLst>
                              <p:par>
                                <p:cTn id="24" presetID="22" presetClass="entr" presetSubtype="2" fill="hold" nodeType="after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wipe(right)">
                                      <p:cBhvr>
                                        <p:cTn id="26" dur="500"/>
                                        <p:tgtEl>
                                          <p:spTgt spid="45"/>
                                        </p:tgtEl>
                                      </p:cBhvr>
                                    </p:animEffect>
                                  </p:childTnLst>
                                </p:cTn>
                              </p:par>
                            </p:childTnLst>
                          </p:cTn>
                        </p:par>
                        <p:par>
                          <p:cTn id="27" fill="hold">
                            <p:stCondLst>
                              <p:cond delay="1000"/>
                            </p:stCondLst>
                            <p:childTnLst>
                              <p:par>
                                <p:cTn id="28" presetID="22" presetClass="entr" presetSubtype="4"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52"/>
                                        </p:tgtEl>
                                        <p:attrNameLst>
                                          <p:attrName>style.visibility</p:attrName>
                                        </p:attrNameLst>
                                      </p:cBhvr>
                                      <p:to>
                                        <p:strVal val="hidden"/>
                                      </p:to>
                                    </p:set>
                                  </p:childTnLst>
                                </p:cTn>
                              </p:par>
                            </p:childTnLst>
                          </p:cTn>
                        </p:par>
                        <p:par>
                          <p:cTn id="35" fill="hold">
                            <p:stCondLst>
                              <p:cond delay="0"/>
                            </p:stCondLst>
                            <p:childTnLst>
                              <p:par>
                                <p:cTn id="36" presetID="22" presetClass="entr" presetSubtype="8"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1000"/>
                                        <p:tgtEl>
                                          <p:spTgt spid="35"/>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wipe(left)">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3000" dirty="0">
                <a:latin typeface="Arial" pitchFamily="-107" charset="0"/>
                <a:cs typeface="Arial" pitchFamily="-107" charset="0"/>
              </a:rPr>
              <a:t>How do competitive markets work?</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How do firms maximize profits?</a:t>
            </a:r>
          </a:p>
          <a:p>
            <a:pPr marL="514350" indent="-514350">
              <a:buFont typeface="Calibri" pitchFamily="-107" charset="0"/>
              <a:buAutoNum type="arabicPeriod"/>
            </a:pPr>
            <a:endParaRPr lang="en-US" sz="3000" dirty="0">
              <a:latin typeface="Arial" pitchFamily="-107" charset="0"/>
              <a:cs typeface="Arial" pitchFamily="-107" charset="0"/>
            </a:endParaRPr>
          </a:p>
          <a:p>
            <a:pPr marL="514350" indent="-514350">
              <a:buFont typeface="Calibri" pitchFamily="-107" charset="0"/>
              <a:buAutoNum type="arabicPeriod"/>
            </a:pPr>
            <a:r>
              <a:rPr lang="en-US" sz="3000" dirty="0">
                <a:latin typeface="Arial" pitchFamily="-107" charset="0"/>
                <a:cs typeface="Arial" pitchFamily="-107" charset="0"/>
              </a:rPr>
              <a:t>What does the supply curve look like in perfectly 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 to a Demand Increase—1 </a:t>
            </a:r>
          </a:p>
        </p:txBody>
      </p:sp>
      <p:sp>
        <p:nvSpPr>
          <p:cNvPr id="41987" name="Content Placeholder 2"/>
          <p:cNvSpPr>
            <a:spLocks noGrp="1"/>
          </p:cNvSpPr>
          <p:nvPr>
            <p:ph idx="1"/>
          </p:nvPr>
        </p:nvSpPr>
        <p:spPr>
          <a:xfrm>
            <a:off x="457200" y="1712913"/>
            <a:ext cx="8458200" cy="4895850"/>
          </a:xfrm>
        </p:spPr>
        <p:txBody>
          <a:bodyPr/>
          <a:lstStyle/>
          <a:p>
            <a:pPr eaLnBrk="1" hangingPunct="1"/>
            <a:r>
              <a:rPr lang="en-US" sz="2800">
                <a:latin typeface="Arial" pitchFamily="-107" charset="0"/>
                <a:cs typeface="Arial" pitchFamily="-107" charset="0"/>
              </a:rPr>
              <a:t>Let’s do it with words. Follow along and fill in the blanks.</a:t>
            </a:r>
          </a:p>
          <a:p>
            <a:pPr eaLnBrk="1" hangingPunct="1">
              <a:buFont typeface="Arial" pitchFamily="-107" charset="0"/>
              <a:buNone/>
            </a:pPr>
            <a:endParaRPr lang="en-US" sz="2800">
              <a:latin typeface="Arial" pitchFamily="-107" charset="0"/>
              <a:cs typeface="Arial" pitchFamily="-107" charset="0"/>
            </a:endParaRPr>
          </a:p>
          <a:p>
            <a:pPr eaLnBrk="1" hangingPunct="1">
              <a:buFont typeface="Calibri" pitchFamily="-107" charset="0"/>
              <a:buAutoNum type="arabicPeriod"/>
            </a:pPr>
            <a:r>
              <a:rPr lang="en-US" sz="2800">
                <a:latin typeface="Arial" pitchFamily="-107" charset="0"/>
                <a:cs typeface="Arial" pitchFamily="-107" charset="0"/>
              </a:rPr>
              <a:t>Suppose the grape market operates in long-run equilibrium. The price is equal to _____, and firms in the market earn an economic profit equal to ______.</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 to a Demand Increase—2 </a:t>
            </a:r>
          </a:p>
        </p:txBody>
      </p:sp>
      <p:sp>
        <p:nvSpPr>
          <p:cNvPr id="41987" name="Content Placeholder 2"/>
          <p:cNvSpPr>
            <a:spLocks noGrp="1"/>
          </p:cNvSpPr>
          <p:nvPr>
            <p:ph idx="1"/>
          </p:nvPr>
        </p:nvSpPr>
        <p:spPr>
          <a:xfrm>
            <a:off x="457200" y="1712913"/>
            <a:ext cx="8458200" cy="4895850"/>
          </a:xfrm>
        </p:spPr>
        <p:txBody>
          <a:bodyPr/>
          <a:lstStyle/>
          <a:p>
            <a:pPr marL="514350" indent="-514350" eaLnBrk="1" hangingPunct="1">
              <a:buFont typeface="Calibri" pitchFamily="-107" charset="0"/>
              <a:buAutoNum type="arabicPeriod" startAt="2"/>
            </a:pPr>
            <a:r>
              <a:rPr lang="en-US" sz="2800" dirty="0">
                <a:latin typeface="Arial" pitchFamily="-107" charset="0"/>
                <a:cs typeface="Arial" pitchFamily="-107" charset="0"/>
              </a:rPr>
              <a:t>A new medical study provides evidence that eating grapes reduces the chance of getting cancer. Therefore, the demand for grapes will ______, and the price of grapes will _____.</a:t>
            </a:r>
          </a:p>
          <a:p>
            <a:pPr marL="514350" indent="-514350" eaLnBrk="1" hangingPunct="1">
              <a:buFont typeface="Calibri" pitchFamily="-107" charset="0"/>
              <a:buAutoNum type="arabicPeriod" startAt="2"/>
            </a:pPr>
            <a:endParaRPr lang="en-US" sz="2800" dirty="0">
              <a:latin typeface="Arial" pitchFamily="-107" charset="0"/>
              <a:cs typeface="Arial" pitchFamily="-107" charset="0"/>
            </a:endParaRPr>
          </a:p>
          <a:p>
            <a:pPr marL="514350" indent="-514350" eaLnBrk="1" hangingPunct="1">
              <a:buFont typeface="Calibri" pitchFamily="-107" charset="0"/>
              <a:buAutoNum type="arabicPeriod" startAt="2"/>
            </a:pPr>
            <a:r>
              <a:rPr lang="en-US" sz="2800" dirty="0">
                <a:latin typeface="Arial" pitchFamily="-107" charset="0"/>
                <a:cs typeface="Arial" pitchFamily="-107" charset="0"/>
              </a:rPr>
              <a:t>Since grape growers now receive a higher price, they will ______ the production of grapes.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 to a Demand Increase—3 </a:t>
            </a:r>
          </a:p>
        </p:txBody>
      </p:sp>
      <p:sp>
        <p:nvSpPr>
          <p:cNvPr id="41987" name="Content Placeholder 2"/>
          <p:cNvSpPr>
            <a:spLocks noGrp="1"/>
          </p:cNvSpPr>
          <p:nvPr>
            <p:ph idx="1"/>
          </p:nvPr>
        </p:nvSpPr>
        <p:spPr>
          <a:xfrm>
            <a:off x="457200" y="1712913"/>
            <a:ext cx="8458200" cy="4895850"/>
          </a:xfrm>
        </p:spPr>
        <p:txBody>
          <a:bodyPr/>
          <a:lstStyle/>
          <a:p>
            <a:pPr marL="514350" indent="-514350" eaLnBrk="1" hangingPunct="1">
              <a:buFont typeface="Calibri" pitchFamily="-107" charset="0"/>
              <a:buAutoNum type="arabicPeriod" startAt="4"/>
            </a:pPr>
            <a:r>
              <a:rPr lang="en-US" sz="2800" dirty="0">
                <a:latin typeface="Arial" pitchFamily="-107" charset="0"/>
                <a:cs typeface="Arial" pitchFamily="-107" charset="0"/>
              </a:rPr>
              <a:t>In the short run, price is _____ average total cost.</a:t>
            </a:r>
          </a:p>
          <a:p>
            <a:pPr marL="514350" indent="-514350" eaLnBrk="1" hangingPunct="1">
              <a:buFont typeface="Calibri" pitchFamily="-107" charset="0"/>
              <a:buAutoNum type="arabicPeriod" startAt="4"/>
            </a:pPr>
            <a:endParaRPr lang="en-US" sz="2800" dirty="0">
              <a:latin typeface="Arial" pitchFamily="-107" charset="0"/>
              <a:cs typeface="Arial" pitchFamily="-107" charset="0"/>
            </a:endParaRPr>
          </a:p>
          <a:p>
            <a:pPr marL="514350" indent="-514350" eaLnBrk="1" hangingPunct="1">
              <a:buFont typeface="Calibri" pitchFamily="-107" charset="0"/>
              <a:buAutoNum type="arabicPeriod" startAt="4"/>
            </a:pPr>
            <a:r>
              <a:rPr lang="en-US" sz="2800" dirty="0">
                <a:latin typeface="Arial" pitchFamily="-107" charset="0"/>
                <a:cs typeface="Arial" pitchFamily="-107" charset="0"/>
              </a:rPr>
              <a:t>And grape growers in the market make a _____ economic profit.</a:t>
            </a:r>
          </a:p>
          <a:p>
            <a:pPr marL="514350" indent="-514350" eaLnBrk="1" hangingPunct="1">
              <a:buFont typeface="Calibri" pitchFamily="-107" charset="0"/>
              <a:buAutoNum type="arabicPeriod" startAt="4"/>
            </a:pPr>
            <a:endParaRPr lang="en-US" sz="2800" dirty="0">
              <a:latin typeface="Arial" pitchFamily="-107" charset="0"/>
              <a:cs typeface="Arial" pitchFamily="-107" charset="0"/>
            </a:endParaRPr>
          </a:p>
          <a:p>
            <a:pPr marL="514350" indent="-514350" eaLnBrk="1" hangingPunct="1">
              <a:buFont typeface="Calibri" pitchFamily="-107" charset="0"/>
              <a:buAutoNum type="arabicPeriod" startAt="4"/>
            </a:pPr>
            <a:r>
              <a:rPr lang="en-US" sz="2800" dirty="0">
                <a:latin typeface="Arial" pitchFamily="-107" charset="0"/>
                <a:cs typeface="Arial" pitchFamily="-107" charset="0"/>
              </a:rPr>
              <a:t>The economic profits will lead to the _____ of new grape growers.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Adjustment to a Demand Increase—4 </a:t>
            </a:r>
          </a:p>
        </p:txBody>
      </p:sp>
      <p:sp>
        <p:nvSpPr>
          <p:cNvPr id="114690" name="Content Placeholder 2"/>
          <p:cNvSpPr>
            <a:spLocks noGrp="1"/>
          </p:cNvSpPr>
          <p:nvPr>
            <p:ph idx="1"/>
          </p:nvPr>
        </p:nvSpPr>
        <p:spPr>
          <a:xfrm>
            <a:off x="457200" y="1712913"/>
            <a:ext cx="8458200" cy="4895850"/>
          </a:xfrm>
        </p:spPr>
        <p:txBody>
          <a:bodyPr/>
          <a:lstStyle/>
          <a:p>
            <a:pPr marL="514350" indent="-514350" eaLnBrk="1" hangingPunct="1">
              <a:buFont typeface="Calibri" pitchFamily="-107" charset="0"/>
              <a:buAutoNum type="arabicPeriod" startAt="7"/>
            </a:pPr>
            <a:r>
              <a:rPr lang="en-US" sz="2800" dirty="0">
                <a:latin typeface="Arial" pitchFamily="-107" charset="0"/>
                <a:cs typeface="Arial" pitchFamily="-107" charset="0"/>
              </a:rPr>
              <a:t>Entry will continue until all grape growers in the market earn an economic profit equal to _____.</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Long-Run Supply</a:t>
            </a:r>
          </a:p>
        </p:txBody>
      </p:sp>
      <p:sp>
        <p:nvSpPr>
          <p:cNvPr id="41987" name="Content Placeholder 2"/>
          <p:cNvSpPr>
            <a:spLocks noGrp="1"/>
          </p:cNvSpPr>
          <p:nvPr>
            <p:ph idx="1"/>
          </p:nvPr>
        </p:nvSpPr>
        <p:spPr>
          <a:xfrm>
            <a:off x="457200" y="1712913"/>
            <a:ext cx="8458200" cy="4895850"/>
          </a:xfrm>
        </p:spPr>
        <p:txBody>
          <a:bodyPr/>
          <a:lstStyle/>
          <a:p>
            <a:pPr eaLnBrk="1" hangingPunct="1"/>
            <a:r>
              <a:rPr lang="en-US" sz="3200">
                <a:latin typeface="Arial" pitchFamily="-107" charset="0"/>
                <a:cs typeface="Arial" pitchFamily="-107" charset="0"/>
              </a:rPr>
              <a:t>We’ve shown a horizontal LR supply curve.</a:t>
            </a:r>
          </a:p>
          <a:p>
            <a:pPr eaLnBrk="1" hangingPunct="1"/>
            <a:endParaRPr lang="en-US" sz="3200">
              <a:latin typeface="Arial" pitchFamily="-107" charset="0"/>
              <a:cs typeface="Arial" pitchFamily="-107" charset="0"/>
            </a:endParaRPr>
          </a:p>
          <a:p>
            <a:pPr eaLnBrk="1" hangingPunct="1"/>
            <a:r>
              <a:rPr lang="en-US" sz="3200">
                <a:latin typeface="Arial" pitchFamily="-107" charset="0"/>
                <a:cs typeface="Arial" pitchFamily="-107" charset="0"/>
              </a:rPr>
              <a:t>LR supply may be upward-sloping:</a:t>
            </a:r>
          </a:p>
          <a:p>
            <a:pPr lvl="1" eaLnBrk="1" hangingPunct="1"/>
            <a:r>
              <a:rPr lang="en-US" sz="2800">
                <a:latin typeface="Arial" pitchFamily="-107" charset="0"/>
                <a:cs typeface="Arial" pitchFamily="-107" charset="0"/>
              </a:rPr>
              <a:t>Resources may be limited</a:t>
            </a:r>
          </a:p>
          <a:p>
            <a:pPr lvl="1" eaLnBrk="1" hangingPunct="1"/>
            <a:r>
              <a:rPr lang="en-US" sz="2800">
                <a:latin typeface="Arial" pitchFamily="-107" charset="0"/>
                <a:cs typeface="Arial" pitchFamily="-107" charset="0"/>
              </a:rPr>
              <a:t>Opportunity costs of labor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idx="4294967295"/>
          </p:nvPr>
        </p:nvSpPr>
        <p:spPr>
          <a:xfrm>
            <a:off x="457200" y="0"/>
            <a:ext cx="8229600" cy="1527175"/>
          </a:xfrm>
        </p:spPr>
        <p:txBody>
          <a:bodyPr/>
          <a:lstStyle/>
          <a:p>
            <a:pPr algn="l" eaLnBrk="1" hangingPunct="1"/>
            <a:r>
              <a:rPr lang="en-US"/>
              <a:t>Practice What You Know—4 </a:t>
            </a:r>
          </a:p>
        </p:txBody>
      </p:sp>
      <p:sp>
        <p:nvSpPr>
          <p:cNvPr id="118786"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If </a:t>
            </a:r>
            <a:r>
              <a:rPr lang="en-US" sz="3200"/>
              <a:t>a competitive industry is making positive economic profits, what will eventually happen in this industry?</a:t>
            </a:r>
          </a:p>
          <a:p>
            <a:pPr marL="971550" lvl="1" indent="-514350" eaLnBrk="1" hangingPunct="1">
              <a:buFont typeface="Calibri" pitchFamily="-107" charset="0"/>
              <a:buAutoNum type="alphaUcPeriod"/>
            </a:pPr>
            <a:r>
              <a:rPr lang="en-US" sz="2800">
                <a:latin typeface="Helvetica Neue" pitchFamily="-107" charset="0"/>
              </a:rPr>
              <a:t>The market supply will shift to the left.</a:t>
            </a:r>
          </a:p>
          <a:p>
            <a:pPr marL="971550" lvl="1" indent="-514350" eaLnBrk="1" hangingPunct="1">
              <a:buFont typeface="Calibri" pitchFamily="-107" charset="0"/>
              <a:buAutoNum type="alphaUcPeriod"/>
            </a:pPr>
            <a:r>
              <a:rPr lang="en-US" sz="2800">
                <a:latin typeface="Helvetica Neue" pitchFamily="-107" charset="0"/>
              </a:rPr>
              <a:t>The market supply will shift to the right.</a:t>
            </a:r>
          </a:p>
          <a:p>
            <a:pPr marL="971550" lvl="1" indent="-514350" eaLnBrk="1" hangingPunct="1">
              <a:buFont typeface="Calibri" pitchFamily="-107" charset="0"/>
              <a:buAutoNum type="alphaUcPeriod"/>
            </a:pPr>
            <a:r>
              <a:rPr lang="en-US" sz="2800">
                <a:latin typeface="Helvetica Neue" pitchFamily="-107" charset="0"/>
              </a:rPr>
              <a:t>The market demand will shift to the left.</a:t>
            </a:r>
          </a:p>
          <a:p>
            <a:pPr marL="971550" lvl="1" indent="-514350" eaLnBrk="1" hangingPunct="1">
              <a:buFont typeface="Calibri" pitchFamily="-107" charset="0"/>
              <a:buAutoNum type="alphaUcPeriod"/>
            </a:pPr>
            <a:r>
              <a:rPr lang="en-US" sz="2800">
                <a:latin typeface="Helvetica Neue" pitchFamily="-107" charset="0"/>
              </a:rPr>
              <a:t>The market demand will shift to the right.</a:t>
            </a:r>
          </a:p>
        </p:txBody>
      </p:sp>
      <p:sp>
        <p:nvSpPr>
          <p:cNvPr id="4" name="Rectangle 3" descr="Correct answer: B, The market supply will shift to the right."/>
          <p:cNvSpPr>
            <a:spLocks noChangeArrowheads="1"/>
          </p:cNvSpPr>
          <p:nvPr/>
        </p:nvSpPr>
        <p:spPr bwMode="auto">
          <a:xfrm>
            <a:off x="728663" y="3829050"/>
            <a:ext cx="6958012" cy="500063"/>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idx="4294967295"/>
          </p:nvPr>
        </p:nvSpPr>
        <p:spPr>
          <a:xfrm>
            <a:off x="457200" y="0"/>
            <a:ext cx="8229600" cy="1527175"/>
          </a:xfrm>
        </p:spPr>
        <p:txBody>
          <a:bodyPr/>
          <a:lstStyle/>
          <a:p>
            <a:pPr eaLnBrk="1" hangingPunct="1"/>
            <a:r>
              <a:rPr lang="en-US"/>
              <a:t>Practice What You Know—5 </a:t>
            </a:r>
          </a:p>
        </p:txBody>
      </p:sp>
      <p:sp>
        <p:nvSpPr>
          <p:cNvPr id="120834" name="Content Placeholder 2"/>
          <p:cNvSpPr>
            <a:spLocks noGrp="1"/>
          </p:cNvSpPr>
          <p:nvPr>
            <p:ph idx="4294967295"/>
          </p:nvPr>
        </p:nvSpPr>
        <p:spPr>
          <a:xfrm>
            <a:off x="273050" y="1712913"/>
            <a:ext cx="8696325" cy="4895850"/>
          </a:xfrm>
        </p:spPr>
        <p:txBody>
          <a:bodyPr/>
          <a:lstStyle/>
          <a:p>
            <a:pPr eaLnBrk="1" hangingPunct="1"/>
            <a:r>
              <a:rPr lang="en-US" sz="3200">
                <a:latin typeface="Helvetica Neue" pitchFamily="-107" charset="0"/>
              </a:rPr>
              <a:t>What </a:t>
            </a:r>
            <a:r>
              <a:rPr lang="en-US" sz="3200"/>
              <a:t>do you suppose is one of the main reasons that competitive firms all earn zero economic profits in the long run?</a:t>
            </a:r>
          </a:p>
          <a:p>
            <a:pPr marL="971550" lvl="1" indent="-514350" eaLnBrk="1" hangingPunct="1">
              <a:buFont typeface="Calibri" pitchFamily="-107" charset="0"/>
              <a:buAutoNum type="alphaUcPeriod"/>
            </a:pPr>
            <a:r>
              <a:rPr lang="en-US" sz="2800">
                <a:latin typeface="Helvetica Neue" pitchFamily="-107" charset="0"/>
              </a:rPr>
              <a:t>each firm has a lot of market power</a:t>
            </a:r>
          </a:p>
          <a:p>
            <a:pPr marL="971550" lvl="1" indent="-514350" eaLnBrk="1" hangingPunct="1">
              <a:buFont typeface="Calibri" pitchFamily="-107" charset="0"/>
              <a:buAutoNum type="alphaUcPeriod"/>
            </a:pPr>
            <a:r>
              <a:rPr lang="en-US" sz="2800">
                <a:latin typeface="Helvetica Neue" pitchFamily="-107" charset="0"/>
              </a:rPr>
              <a:t>firms all want to earn zero profits</a:t>
            </a:r>
          </a:p>
          <a:p>
            <a:pPr marL="971550" lvl="1" indent="-514350" eaLnBrk="1" hangingPunct="1">
              <a:buFont typeface="Calibri" pitchFamily="-107" charset="0"/>
              <a:buAutoNum type="alphaUcPeriod"/>
            </a:pPr>
            <a:r>
              <a:rPr lang="en-US" sz="2800">
                <a:latin typeface="Helvetica Neue" pitchFamily="-107" charset="0"/>
              </a:rPr>
              <a:t>free entry and exit in the industry</a:t>
            </a:r>
          </a:p>
          <a:p>
            <a:pPr marL="971550" lvl="1" indent="-514350" eaLnBrk="1" hangingPunct="1">
              <a:buFont typeface="Calibri" pitchFamily="-107" charset="0"/>
              <a:buAutoNum type="alphaUcPeriod"/>
            </a:pPr>
            <a:r>
              <a:rPr lang="en-US" sz="2800">
                <a:latin typeface="Helvetica Neue" pitchFamily="-107" charset="0"/>
              </a:rPr>
              <a:t>the cost curves are U-shaped</a:t>
            </a:r>
          </a:p>
        </p:txBody>
      </p:sp>
      <p:sp>
        <p:nvSpPr>
          <p:cNvPr id="4" name="Rectangle 3" descr="Correct answer: C, free entry and exit in the industry"/>
          <p:cNvSpPr>
            <a:spLocks noChangeArrowheads="1"/>
          </p:cNvSpPr>
          <p:nvPr/>
        </p:nvSpPr>
        <p:spPr bwMode="auto">
          <a:xfrm>
            <a:off x="760413" y="4279900"/>
            <a:ext cx="6026150" cy="577850"/>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1"/>
          <p:cNvSpPr>
            <a:spLocks noGrp="1"/>
          </p:cNvSpPr>
          <p:nvPr>
            <p:ph type="title" idx="4294967295"/>
          </p:nvPr>
        </p:nvSpPr>
        <p:spPr>
          <a:xfrm>
            <a:off x="457200" y="0"/>
            <a:ext cx="8229600" cy="1527175"/>
          </a:xfrm>
        </p:spPr>
        <p:txBody>
          <a:bodyPr/>
          <a:lstStyle/>
          <a:p>
            <a:pPr algn="l" eaLnBrk="1" hangingPunct="1"/>
            <a:r>
              <a:rPr lang="en-US"/>
              <a:t>Practice What You Know—6 </a:t>
            </a:r>
          </a:p>
        </p:txBody>
      </p:sp>
      <p:sp>
        <p:nvSpPr>
          <p:cNvPr id="128002" name="Content Placeholder 2"/>
          <p:cNvSpPr>
            <a:spLocks noGrp="1"/>
          </p:cNvSpPr>
          <p:nvPr>
            <p:ph idx="4294967295"/>
          </p:nvPr>
        </p:nvSpPr>
        <p:spPr>
          <a:xfrm>
            <a:off x="273050" y="1712913"/>
            <a:ext cx="8696325" cy="4895850"/>
          </a:xfrm>
        </p:spPr>
        <p:txBody>
          <a:bodyPr/>
          <a:lstStyle/>
          <a:p>
            <a:pPr eaLnBrk="1" hangingPunct="1">
              <a:defRPr/>
            </a:pPr>
            <a:r>
              <a:rPr lang="en-US" altLang="en-US" sz="3200" dirty="0">
                <a:latin typeface="Helvetica Neue" charset="0"/>
              </a:rPr>
              <a:t>In the long run, a firm in a </a:t>
            </a:r>
            <a:r>
              <a:rPr lang="en-US" altLang="en-US" sz="3200" dirty="0" smtClean="0">
                <a:latin typeface="Helvetica Neue" charset="0"/>
              </a:rPr>
              <a:t>perfectly competitive </a:t>
            </a:r>
            <a:r>
              <a:rPr lang="en-US" altLang="en-US" sz="3200" dirty="0">
                <a:latin typeface="Helvetica Neue" charset="0"/>
              </a:rPr>
              <a:t>market earns (more than one answer may apply)</a:t>
            </a:r>
          </a:p>
          <a:p>
            <a:pPr marL="971550" lvl="1" indent="-514350" eaLnBrk="1" hangingPunct="1">
              <a:buFont typeface="Calibri" charset="0"/>
              <a:buAutoNum type="alphaUcPeriod"/>
              <a:defRPr/>
            </a:pPr>
            <a:r>
              <a:rPr lang="en-US" altLang="en-US" sz="2800" dirty="0">
                <a:latin typeface="Helvetica Neue" charset="0"/>
              </a:rPr>
              <a:t>positive accounting profits.</a:t>
            </a:r>
          </a:p>
          <a:p>
            <a:pPr marL="971550" lvl="1" indent="-514350" eaLnBrk="1" hangingPunct="1">
              <a:buFont typeface="Calibri" charset="0"/>
              <a:buAutoNum type="alphaUcPeriod"/>
              <a:defRPr/>
            </a:pPr>
            <a:r>
              <a:rPr lang="en-US" altLang="en-US" sz="2800" dirty="0">
                <a:latin typeface="Helvetica Neue" charset="0"/>
              </a:rPr>
              <a:t>zero accounting profits.</a:t>
            </a:r>
          </a:p>
          <a:p>
            <a:pPr marL="971550" lvl="1" indent="-514350" eaLnBrk="1" hangingPunct="1">
              <a:buFont typeface="Calibri" charset="0"/>
              <a:buAutoNum type="alphaUcPeriod"/>
              <a:defRPr/>
            </a:pPr>
            <a:r>
              <a:rPr lang="en-US" altLang="en-US" sz="2800" dirty="0">
                <a:latin typeface="Helvetica Neue" charset="0"/>
              </a:rPr>
              <a:t>positive economic profits.</a:t>
            </a:r>
          </a:p>
          <a:p>
            <a:pPr marL="971550" lvl="1" indent="-514350" eaLnBrk="1" hangingPunct="1">
              <a:buFont typeface="Calibri" charset="0"/>
              <a:buAutoNum type="alphaUcPeriod"/>
              <a:defRPr/>
            </a:pPr>
            <a:r>
              <a:rPr lang="en-US" altLang="en-US" sz="2800" dirty="0">
                <a:latin typeface="Helvetica Neue" charset="0"/>
              </a:rPr>
              <a:t>zero economic profits.</a:t>
            </a:r>
          </a:p>
        </p:txBody>
      </p:sp>
      <p:sp>
        <p:nvSpPr>
          <p:cNvPr id="4" name="Rectangle 3" descr="Correct answer: A, positive accounting profits."/>
          <p:cNvSpPr>
            <a:spLocks noChangeArrowheads="1"/>
          </p:cNvSpPr>
          <p:nvPr/>
        </p:nvSpPr>
        <p:spPr bwMode="auto">
          <a:xfrm>
            <a:off x="742950" y="3295650"/>
            <a:ext cx="5100638" cy="557213"/>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
        <p:nvSpPr>
          <p:cNvPr id="5" name="Rectangle 4" descr="Correct answer: D, zero economic profits."/>
          <p:cNvSpPr>
            <a:spLocks noChangeArrowheads="1"/>
          </p:cNvSpPr>
          <p:nvPr/>
        </p:nvSpPr>
        <p:spPr bwMode="auto">
          <a:xfrm>
            <a:off x="742950" y="4745620"/>
            <a:ext cx="4373060" cy="581306"/>
          </a:xfrm>
          <a:prstGeom prst="rect">
            <a:avLst/>
          </a:prstGeom>
          <a:noFill/>
          <a:ln w="50800">
            <a:solidFill>
              <a:srgbClr val="00B050"/>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xmlns="">
                <a:solidFill>
                  <a:srgbClr val="FFFFFF"/>
                </a:solidFill>
              </a14:hiddenFill>
            </a:ext>
          </a:extLst>
        </p:spPr>
        <p:txBody>
          <a:bodyPr anchor="ctr">
            <a:prstTxWarp prst="textNoShape">
              <a:avLst/>
            </a:prstTxWarp>
          </a:bodyPr>
          <a:lstStyle/>
          <a:p>
            <a:pPr algn="ctr" eaLnBrk="1" hangingPunct="1"/>
            <a:endParaRPr lang="en-US">
              <a:solidFill>
                <a:srgbClr val="FFFFFF"/>
              </a:solidFill>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idx="4294967295"/>
          </p:nvPr>
        </p:nvSpPr>
        <p:spPr>
          <a:xfrm>
            <a:off x="457200" y="0"/>
            <a:ext cx="8229600" cy="1527175"/>
          </a:xfrm>
        </p:spPr>
        <p:txBody>
          <a:bodyPr/>
          <a:lstStyle/>
          <a:p>
            <a:pPr algn="l" eaLnBrk="1" hangingPunct="1"/>
            <a:r>
              <a:rPr lang="en-US" dirty="0">
                <a:solidFill>
                  <a:srgbClr val="1392C8"/>
                </a:solidFill>
              </a:rPr>
              <a:t>Writing to Learn: Write the Rules</a:t>
            </a:r>
          </a:p>
        </p:txBody>
      </p:sp>
      <p:sp>
        <p:nvSpPr>
          <p:cNvPr id="75779" name="Content Placeholder 2"/>
          <p:cNvSpPr>
            <a:spLocks noGrp="1"/>
          </p:cNvSpPr>
          <p:nvPr>
            <p:ph idx="4294967295"/>
          </p:nvPr>
        </p:nvSpPr>
        <p:spPr>
          <a:xfrm>
            <a:off x="273050" y="1712913"/>
            <a:ext cx="8696325" cy="4895850"/>
          </a:xfrm>
        </p:spPr>
        <p:txBody>
          <a:bodyPr/>
          <a:lstStyle/>
          <a:p>
            <a:pPr marL="0" indent="0" eaLnBrk="1" hangingPunct="1">
              <a:buFont typeface="Arial" pitchFamily="-107" charset="0"/>
              <a:buNone/>
            </a:pPr>
            <a:r>
              <a:rPr lang="en-US" sz="2800" dirty="0">
                <a:latin typeface="Helvetica Neue" pitchFamily="-107" charset="0"/>
              </a:rPr>
              <a:t>For each of the decisions faced by the firm, write the rule that should be followed in mathematical notation and in your own words:</a:t>
            </a:r>
          </a:p>
          <a:p>
            <a:pPr marL="514350" indent="-514350" eaLnBrk="1" hangingPunct="1">
              <a:buFont typeface="+mj-lt"/>
              <a:buAutoNum type="arabicPeriod"/>
            </a:pPr>
            <a:r>
              <a:rPr lang="en-US" sz="2800" dirty="0" smtClean="0">
                <a:latin typeface="Helvetica Neue" pitchFamily="-107" charset="0"/>
              </a:rPr>
              <a:t>What </a:t>
            </a:r>
            <a:r>
              <a:rPr lang="en-US" sz="2800" dirty="0">
                <a:latin typeface="Helvetica Neue" pitchFamily="-107" charset="0"/>
              </a:rPr>
              <a:t>quantity of output will maximize my profits?</a:t>
            </a:r>
          </a:p>
          <a:p>
            <a:pPr marL="514350" indent="-514350" eaLnBrk="1" hangingPunct="1">
              <a:buFont typeface="+mj-lt"/>
              <a:buAutoNum type="arabicPeriod"/>
            </a:pPr>
            <a:r>
              <a:rPr lang="en-US" sz="2800" dirty="0" smtClean="0">
                <a:latin typeface="Helvetica Neue" pitchFamily="-107" charset="0"/>
              </a:rPr>
              <a:t>Should </a:t>
            </a:r>
            <a:r>
              <a:rPr lang="en-US" sz="2800" dirty="0">
                <a:latin typeface="Helvetica Neue" pitchFamily="-107" charset="0"/>
              </a:rPr>
              <a:t>I shut down in the short run?</a:t>
            </a:r>
          </a:p>
          <a:p>
            <a:pPr marL="514350" indent="-514350" eaLnBrk="1" hangingPunct="1">
              <a:buFont typeface="+mj-lt"/>
              <a:buAutoNum type="arabicPeriod"/>
            </a:pPr>
            <a:r>
              <a:rPr lang="en-US" sz="2800" dirty="0" smtClean="0">
                <a:latin typeface="Helvetica Neue" pitchFamily="-107" charset="0"/>
              </a:rPr>
              <a:t>Should </a:t>
            </a:r>
            <a:r>
              <a:rPr lang="en-US" sz="2800" dirty="0">
                <a:latin typeface="Helvetica Neue" pitchFamily="-107" charset="0"/>
              </a:rPr>
              <a:t>I leave this business in the long run?</a:t>
            </a:r>
          </a:p>
          <a:p>
            <a:pPr marL="514350" indent="-514350" eaLnBrk="1" hangingPunct="1">
              <a:buFont typeface="+mj-lt"/>
              <a:buAutoNum type="arabicPeriod"/>
            </a:pPr>
            <a:r>
              <a:rPr lang="en-US" sz="2800" dirty="0" smtClean="0">
                <a:latin typeface="Helvetica Neue" pitchFamily="-107" charset="0"/>
              </a:rPr>
              <a:t>Will </a:t>
            </a:r>
            <a:r>
              <a:rPr lang="en-US" sz="2800" dirty="0">
                <a:latin typeface="Helvetica Neue" pitchFamily="-107" charset="0"/>
              </a:rPr>
              <a:t>other sellers enter or exit the market?</a:t>
            </a:r>
          </a:p>
          <a:p>
            <a:pPr marL="514350" indent="-514350" eaLnBrk="1" hangingPunct="1">
              <a:buFont typeface="+mj-lt"/>
              <a:buAutoNum type="arabicPeriod"/>
            </a:pPr>
            <a:r>
              <a:rPr lang="en-US" sz="2800" dirty="0" smtClean="0">
                <a:latin typeface="Helvetica Neue" pitchFamily="-107" charset="0"/>
              </a:rPr>
              <a:t>In </a:t>
            </a:r>
            <a:r>
              <a:rPr lang="en-US" sz="2800" dirty="0">
                <a:latin typeface="Helvetica Neue" pitchFamily="-107" charset="0"/>
              </a:rPr>
              <a:t>the long run what will happen to equilibrium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57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577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57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Conclusion</a:t>
            </a:r>
          </a:p>
        </p:txBody>
      </p:sp>
      <p:sp>
        <p:nvSpPr>
          <p:cNvPr id="65539" name="Content Placeholder 2"/>
          <p:cNvSpPr>
            <a:spLocks noGrp="1"/>
          </p:cNvSpPr>
          <p:nvPr>
            <p:ph idx="1"/>
          </p:nvPr>
        </p:nvSpPr>
        <p:spPr>
          <a:xfrm>
            <a:off x="457200" y="1712913"/>
            <a:ext cx="8418513" cy="4895850"/>
          </a:xfrm>
        </p:spPr>
        <p:txBody>
          <a:bodyPr/>
          <a:lstStyle/>
          <a:p>
            <a:r>
              <a:rPr lang="en-US" sz="3200" dirty="0">
                <a:latin typeface="Arial" pitchFamily="-107" charset="0"/>
                <a:cs typeface="Arial" pitchFamily="-107" charset="0"/>
              </a:rPr>
              <a:t>In competitive markets, firms have no control over price.</a:t>
            </a:r>
          </a:p>
          <a:p>
            <a:endParaRPr lang="en-US" sz="3200" dirty="0">
              <a:latin typeface="Arial" pitchFamily="-107" charset="0"/>
              <a:cs typeface="Arial" pitchFamily="-107" charset="0"/>
            </a:endParaRPr>
          </a:p>
          <a:p>
            <a:r>
              <a:rPr lang="en-US" sz="3200" dirty="0">
                <a:latin typeface="Arial" pitchFamily="-107" charset="0"/>
                <a:cs typeface="Arial" pitchFamily="-107" charset="0"/>
              </a:rPr>
              <a:t>Profits and losses act as signals in a perfectly competitive market.</a:t>
            </a:r>
          </a:p>
          <a:p>
            <a:endParaRPr lang="en-US" sz="3200" dirty="0">
              <a:latin typeface="Arial" pitchFamily="-107" charset="0"/>
              <a:cs typeface="Arial" pitchFamily="-107" charset="0"/>
            </a:endParaRPr>
          </a:p>
          <a:p>
            <a:r>
              <a:rPr lang="en-US" sz="3200" dirty="0">
                <a:latin typeface="Arial" pitchFamily="-107" charset="0"/>
                <a:cs typeface="Arial" pitchFamily="-107" charset="0"/>
              </a:rPr>
              <a:t>Competitive markets serve as an ideal benchmark we can compare other market structures to.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Competitive Markets</a:t>
            </a:r>
          </a:p>
        </p:txBody>
      </p:sp>
      <p:sp>
        <p:nvSpPr>
          <p:cNvPr id="10243" name="Content Placeholder 2"/>
          <p:cNvSpPr>
            <a:spLocks noGrp="1"/>
          </p:cNvSpPr>
          <p:nvPr>
            <p:ph idx="1"/>
          </p:nvPr>
        </p:nvSpPr>
        <p:spPr>
          <a:xfrm>
            <a:off x="457200" y="1712913"/>
            <a:ext cx="8229600" cy="4895850"/>
          </a:xfrm>
        </p:spPr>
        <p:txBody>
          <a:bodyPr/>
          <a:lstStyle/>
          <a:p>
            <a:pPr eaLnBrk="1" hangingPunct="1"/>
            <a:r>
              <a:rPr lang="en-US" sz="3000" dirty="0">
                <a:latin typeface="Arial" pitchFamily="-107" charset="0"/>
                <a:cs typeface="Arial" pitchFamily="-107" charset="0"/>
              </a:rPr>
              <a:t>Competitive markets</a:t>
            </a:r>
          </a:p>
          <a:p>
            <a:pPr lvl="1" eaLnBrk="1" hangingPunct="1"/>
            <a:r>
              <a:rPr lang="en-US" sz="3000" dirty="0">
                <a:latin typeface="Arial" pitchFamily="-107" charset="0"/>
                <a:cs typeface="Arial" pitchFamily="-107" charset="0"/>
              </a:rPr>
              <a:t>Many buyers and sellers</a:t>
            </a:r>
          </a:p>
          <a:p>
            <a:pPr lvl="1" eaLnBrk="1" hangingPunct="1"/>
            <a:r>
              <a:rPr lang="en-US" sz="3000" dirty="0">
                <a:latin typeface="Arial" pitchFamily="-107" charset="0"/>
                <a:cs typeface="Arial" pitchFamily="-107" charset="0"/>
              </a:rPr>
              <a:t>Similar goods</a:t>
            </a:r>
          </a:p>
          <a:p>
            <a:pPr lvl="1" eaLnBrk="1" hangingPunct="1"/>
            <a:r>
              <a:rPr lang="en-US" sz="3000" dirty="0">
                <a:latin typeface="Arial" pitchFamily="-107" charset="0"/>
                <a:cs typeface="Arial" pitchFamily="-107" charset="0"/>
              </a:rPr>
              <a:t>Firms are </a:t>
            </a:r>
            <a:r>
              <a:rPr lang="en-US" sz="3000" b="1" dirty="0">
                <a:solidFill>
                  <a:srgbClr val="1392C8"/>
                </a:solidFill>
                <a:latin typeface="Arial" pitchFamily="-107" charset="0"/>
                <a:cs typeface="Arial" pitchFamily="-107" charset="0"/>
              </a:rPr>
              <a:t>price takers</a:t>
            </a:r>
          </a:p>
          <a:p>
            <a:pPr lvl="1" eaLnBrk="1" hangingPunct="1"/>
            <a:r>
              <a:rPr lang="en-US" sz="3000" dirty="0">
                <a:latin typeface="Arial" pitchFamily="-107" charset="0"/>
                <a:cs typeface="Arial" pitchFamily="-107" charset="0"/>
              </a:rPr>
              <a:t>Free entry and exit</a:t>
            </a:r>
          </a:p>
        </p:txBody>
      </p:sp>
      <p:pic>
        <p:nvPicPr>
          <p:cNvPr id="23555" name="Picture 5" descr="A woman samples a cherry from a fruit vendor at a market. The fruit vendor holds a scoop and an open bag ready to sell some cherries."/>
          <p:cNvPicPr>
            <a:picLocks noChangeAspect="1" noChangeArrowheads="1"/>
          </p:cNvPicPr>
          <p:nvPr/>
        </p:nvPicPr>
        <p:blipFill>
          <a:blip r:embed="rId3"/>
          <a:srcRect/>
          <a:stretch>
            <a:fillRect/>
          </a:stretch>
        </p:blipFill>
        <p:spPr bwMode="auto">
          <a:xfrm>
            <a:off x="5661025" y="2170113"/>
            <a:ext cx="3025775" cy="3981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42863"/>
            <a:ext cx="8229600" cy="1527175"/>
          </a:xfrm>
        </p:spPr>
        <p:txBody>
          <a:bodyPr/>
          <a:lstStyle/>
          <a:p>
            <a:r>
              <a:rPr lang="en-US">
                <a:latin typeface="Arial" pitchFamily="-107" charset="0"/>
                <a:cs typeface="Arial" pitchFamily="-107" charset="0"/>
              </a:rPr>
              <a:t>Are These Markets Really </a:t>
            </a:r>
            <a:r>
              <a:rPr lang="ja-JP" altLang="en-US">
                <a:latin typeface="Arial" pitchFamily="-107" charset="0"/>
                <a:cs typeface="Arial" pitchFamily="-107" charset="0"/>
              </a:rPr>
              <a:t>“</a:t>
            </a:r>
            <a:r>
              <a:rPr lang="en-US" altLang="ja-JP">
                <a:latin typeface="Arial" pitchFamily="-107" charset="0"/>
                <a:cs typeface="Arial" pitchFamily="-107" charset="0"/>
              </a:rPr>
              <a:t>Perfectly</a:t>
            </a:r>
            <a:r>
              <a:rPr lang="ja-JP" altLang="en-US">
                <a:latin typeface="Arial" pitchFamily="-107" charset="0"/>
                <a:cs typeface="Arial" pitchFamily="-107" charset="0"/>
              </a:rPr>
              <a:t>”</a:t>
            </a:r>
            <a:r>
              <a:rPr lang="en-US" altLang="ja-JP">
                <a:latin typeface="Arial" pitchFamily="-107" charset="0"/>
                <a:cs typeface="Arial" pitchFamily="-107" charset="0"/>
              </a:rPr>
              <a:t> Competitive?</a:t>
            </a:r>
            <a:r>
              <a:rPr lang="en-US">
                <a:latin typeface="Arial" pitchFamily="-107" charset="0"/>
                <a:cs typeface="Arial" pitchFamily="-107" charset="0"/>
              </a:rPr>
              <a:t>—</a:t>
            </a:r>
            <a:r>
              <a:rPr lang="en-US" altLang="ja-JP">
                <a:latin typeface="Arial" pitchFamily="-107" charset="0"/>
                <a:cs typeface="Arial" pitchFamily="-107" charset="0"/>
              </a:rPr>
              <a:t>1 </a:t>
            </a:r>
            <a:endParaRPr lang="en-US">
              <a:latin typeface="Arial" pitchFamily="-107" charset="0"/>
              <a:cs typeface="Arial" pitchFamily="-107" charset="0"/>
            </a:endParaRPr>
          </a:p>
        </p:txBody>
      </p:sp>
      <p:graphicFrame>
        <p:nvGraphicFramePr>
          <p:cNvPr id="9240" name="Group 24"/>
          <p:cNvGraphicFramePr>
            <a:graphicFrameLocks noGrp="1"/>
          </p:cNvGraphicFramePr>
          <p:nvPr/>
        </p:nvGraphicFramePr>
        <p:xfrm>
          <a:off x="71438" y="1684338"/>
          <a:ext cx="8991600" cy="5019676"/>
        </p:xfrm>
        <a:graphic>
          <a:graphicData uri="http://schemas.openxmlformats.org/drawingml/2006/table">
            <a:tbl>
              <a:tblPr/>
              <a:tblGrid>
                <a:gridCol w="1719262"/>
                <a:gridCol w="4503738"/>
                <a:gridCol w="2768600"/>
              </a:tblGrid>
              <a:tr h="5016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07" charset="0"/>
                          <a:ea typeface="Arial" pitchFamily="-107" charset="0"/>
                          <a:cs typeface="Arial" pitchFamily="-107" charset="0"/>
                        </a:rPr>
                        <a:t>Example</a:t>
                      </a: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07" charset="0"/>
                          <a:ea typeface="Arial" pitchFamily="-107" charset="0"/>
                          <a:cs typeface="Arial" pitchFamily="-107" charset="0"/>
                        </a:rPr>
                        <a:t>How It Works</a:t>
                      </a: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07" charset="0"/>
                          <a:ea typeface="Arial" pitchFamily="-107" charset="0"/>
                          <a:cs typeface="Arial" pitchFamily="-107" charset="0"/>
                        </a:rPr>
                        <a:t>Reality Check</a:t>
                      </a: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20081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07" charset="0"/>
                          <a:ea typeface="Arial" pitchFamily="-107" charset="0"/>
                          <a:cs typeface="Arial" pitchFamily="-107" charset="0"/>
                        </a:rPr>
                        <a:t>Stock market</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ea typeface="Arial" pitchFamily="-107" charset="0"/>
                          <a:cs typeface="Arial" pitchFamily="-107" charset="0"/>
                        </a:rPr>
                        <a:t>Millions of shares of stocks are traded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ea typeface="Arial" pitchFamily="-107" charset="0"/>
                          <a:cs typeface="Arial" pitchFamily="-107" charset="0"/>
                        </a:rPr>
                        <a:t>daily. Buyers and sellers have access to real-time information. Most of the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ea typeface="Arial" pitchFamily="-107" charset="0"/>
                          <a:cs typeface="Arial" pitchFamily="-107" charset="0"/>
                        </a:rPr>
                        <a:t>traders represent only a small share of the market, so they have little ability to influence the market price.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ea typeface="Arial" pitchFamily="-107" charset="0"/>
                          <a:cs typeface="Arial" pitchFamily="-107" charset="0"/>
                        </a:rPr>
                        <a:t>Large institutional investors are big enough to be able to influence the market price. </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09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pitchFamily="-107" charset="0"/>
                          <a:ea typeface="Arial" pitchFamily="-107" charset="0"/>
                          <a:cs typeface="Arial" pitchFamily="-107" charset="0"/>
                        </a:rPr>
                        <a:t>Farmers’ markets</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pitchFamily="-107" charset="0"/>
                          <a:ea typeface="Times New Roman" pitchFamily="-107" charset="0"/>
                          <a:cs typeface="Times New Roman" pitchFamily="-107" charset="0"/>
                        </a:rPr>
                        <a:t>Sellers are able to set up at little or no cost. There are many buyers and sellers of similar products, which causes the market price for similar products to converge toward a single price.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itchFamily="-107" charset="0"/>
                          <a:ea typeface="Times New Roman" pitchFamily="-107" charset="0"/>
                          <a:cs typeface="Times New Roman" pitchFamily="-107" charset="0"/>
                        </a:rPr>
                        <a:t>Many product markets do not have enough sellers to achieve a perfectly competitive result. With fewer vendors, individual sellers can often set higher prices.</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6" name="Picture 5" descr="NY Stock Exchange"/>
          <p:cNvPicPr>
            <a:picLocks noChangeAspect="1"/>
          </p:cNvPicPr>
          <p:nvPr/>
        </p:nvPicPr>
        <p:blipFill>
          <a:blip r:embed="rId3"/>
          <a:stretch>
            <a:fillRect/>
          </a:stretch>
        </p:blipFill>
        <p:spPr>
          <a:xfrm>
            <a:off x="118035" y="2889984"/>
            <a:ext cx="1615142" cy="1089067"/>
          </a:xfrm>
          <a:prstGeom prst="rect">
            <a:avLst/>
          </a:prstGeom>
        </p:spPr>
      </p:pic>
      <p:pic>
        <p:nvPicPr>
          <p:cNvPr id="7" name="Picture 6" descr="Farmers' market"/>
          <p:cNvPicPr>
            <a:picLocks noChangeAspect="1"/>
          </p:cNvPicPr>
          <p:nvPr/>
        </p:nvPicPr>
        <p:blipFill>
          <a:blip r:embed="rId4"/>
          <a:stretch>
            <a:fillRect/>
          </a:stretch>
        </p:blipFill>
        <p:spPr>
          <a:xfrm>
            <a:off x="118035" y="4954888"/>
            <a:ext cx="1615142" cy="107406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Are These Markets Really </a:t>
            </a:r>
            <a:r>
              <a:rPr lang="ja-JP" altLang="en-US">
                <a:latin typeface="Arial" pitchFamily="-107" charset="0"/>
                <a:cs typeface="Arial" pitchFamily="-107" charset="0"/>
              </a:rPr>
              <a:t>“</a:t>
            </a:r>
            <a:r>
              <a:rPr lang="en-US" altLang="ja-JP">
                <a:latin typeface="Arial" pitchFamily="-107" charset="0"/>
                <a:cs typeface="Arial" pitchFamily="-107" charset="0"/>
              </a:rPr>
              <a:t>Perfectly</a:t>
            </a:r>
            <a:r>
              <a:rPr lang="ja-JP" altLang="en-US">
                <a:latin typeface="Arial" pitchFamily="-107" charset="0"/>
                <a:cs typeface="Arial" pitchFamily="-107" charset="0"/>
              </a:rPr>
              <a:t>”</a:t>
            </a:r>
            <a:r>
              <a:rPr lang="en-US" altLang="ja-JP">
                <a:latin typeface="Arial" pitchFamily="-107" charset="0"/>
                <a:cs typeface="Arial" pitchFamily="-107" charset="0"/>
              </a:rPr>
              <a:t> Competitive?</a:t>
            </a:r>
            <a:r>
              <a:rPr lang="en-US">
                <a:latin typeface="Arial" pitchFamily="-107" charset="0"/>
                <a:cs typeface="Arial" pitchFamily="-107" charset="0"/>
              </a:rPr>
              <a:t>—</a:t>
            </a:r>
            <a:r>
              <a:rPr lang="en-US" altLang="ja-JP">
                <a:latin typeface="Arial" pitchFamily="-107" charset="0"/>
                <a:cs typeface="Arial" pitchFamily="-107" charset="0"/>
              </a:rPr>
              <a:t>2 </a:t>
            </a:r>
            <a:endParaRPr lang="en-US">
              <a:latin typeface="Arial" pitchFamily="-107" charset="0"/>
              <a:cs typeface="Arial" pitchFamily="-107" charset="0"/>
            </a:endParaRPr>
          </a:p>
        </p:txBody>
      </p:sp>
      <p:graphicFrame>
        <p:nvGraphicFramePr>
          <p:cNvPr id="5" name="Table 4"/>
          <p:cNvGraphicFramePr>
            <a:graphicFrameLocks noGrp="1"/>
          </p:cNvGraphicFramePr>
          <p:nvPr/>
        </p:nvGraphicFramePr>
        <p:xfrm>
          <a:off x="152400" y="1670050"/>
          <a:ext cx="8816975" cy="5100638"/>
        </p:xfrm>
        <a:graphic>
          <a:graphicData uri="http://schemas.openxmlformats.org/drawingml/2006/table">
            <a:tbl>
              <a:tblPr/>
              <a:tblGrid>
                <a:gridCol w="1685925">
                  <a:extLst>
                    <a:ext uri="{9D8B030D-6E8A-4147-A177-3AD203B41FA5}"/>
                  </a:extLst>
                </a:gridCol>
                <a:gridCol w="4416425">
                  <a:extLst>
                    <a:ext uri="{9D8B030D-6E8A-4147-A177-3AD203B41FA5}"/>
                  </a:extLst>
                </a:gridCol>
                <a:gridCol w="2714625">
                  <a:extLst>
                    <a:ext uri="{9D8B030D-6E8A-4147-A177-3AD203B41FA5}"/>
                  </a:extLst>
                </a:gridCol>
              </a:tblGrid>
              <a:tr h="5286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Example</a:t>
                      </a: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How It Works</a:t>
                      </a: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Reality Check</a:t>
                      </a:r>
                    </a:p>
                  </a:txBody>
                  <a:tcPr marL="68576" marR="6857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extLst>
                  <a:ext uri="{0D108BD9-81ED-4DB2-BD59-A6C34878D82A}"/>
                </a:extLst>
              </a:tr>
              <a:tr h="21336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Online ticket auctions </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The resale market for tickets to major events involves many buyers and sellers. The prices for seats in identical sections end up converging quickly to a narrow range. </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Some ticket companies and fans get special privileges that enable them to buy and sell blocks of tickets before others can enter the market.  </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r h="24384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Currency trading</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Hundreds of thousands of traders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around the globe engage in currency</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buying and selling on any given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day. Because all traders have very good real-time information, currency trades in different parts of the world converge toward the same price.</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charset="0"/>
                          <a:cs typeface="Times New Roman" charset="0"/>
                        </a:rPr>
                        <a:t>Currency markets are subject to intervention on the part of governments that might wish to strategically alter the prevailing price of their currency.  </a:t>
                      </a:r>
                    </a:p>
                  </a:txBody>
                  <a:tcPr marL="68576" marR="68576"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pic>
        <p:nvPicPr>
          <p:cNvPr id="6" name="Picture 5" descr="Concert tickets"/>
          <p:cNvPicPr>
            <a:picLocks noChangeAspect="1"/>
          </p:cNvPicPr>
          <p:nvPr/>
        </p:nvPicPr>
        <p:blipFill>
          <a:blip r:embed="rId3"/>
          <a:stretch>
            <a:fillRect/>
          </a:stretch>
        </p:blipFill>
        <p:spPr>
          <a:xfrm>
            <a:off x="185274" y="2919896"/>
            <a:ext cx="1615142" cy="1074069"/>
          </a:xfrm>
          <a:prstGeom prst="rect">
            <a:avLst/>
          </a:prstGeom>
        </p:spPr>
      </p:pic>
      <p:pic>
        <p:nvPicPr>
          <p:cNvPr id="7" name="Picture 6" descr="Different types of currency"/>
          <p:cNvPicPr>
            <a:picLocks noChangeAspect="1"/>
          </p:cNvPicPr>
          <p:nvPr/>
        </p:nvPicPr>
        <p:blipFill>
          <a:blip r:embed="rId4"/>
          <a:stretch>
            <a:fillRect/>
          </a:stretch>
        </p:blipFill>
        <p:spPr>
          <a:xfrm>
            <a:off x="185274" y="5116923"/>
            <a:ext cx="1615142" cy="77988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Economics in </a:t>
            </a:r>
            <a:r>
              <a:rPr lang="en-US" i="1">
                <a:latin typeface="Arial" pitchFamily="-107" charset="0"/>
                <a:cs typeface="Arial" pitchFamily="-107" charset="0"/>
              </a:rPr>
              <a:t>South Park</a:t>
            </a:r>
            <a:r>
              <a:rPr lang="en-US">
                <a:latin typeface="Arial" pitchFamily="-107" charset="0"/>
                <a:cs typeface="Arial" pitchFamily="-107" charset="0"/>
              </a:rPr>
              <a:t>, “Gnomes”</a:t>
            </a:r>
          </a:p>
        </p:txBody>
      </p:sp>
      <p:sp>
        <p:nvSpPr>
          <p:cNvPr id="29698" name="Content Placeholder 2"/>
          <p:cNvSpPr>
            <a:spLocks noGrp="1"/>
          </p:cNvSpPr>
          <p:nvPr>
            <p:ph idx="1"/>
          </p:nvPr>
        </p:nvSpPr>
        <p:spPr>
          <a:xfrm>
            <a:off x="457200" y="1712913"/>
            <a:ext cx="8229600" cy="1379537"/>
          </a:xfrm>
        </p:spPr>
        <p:txBody>
          <a:bodyPr/>
          <a:lstStyle/>
          <a:p>
            <a:r>
              <a:rPr lang="en-US">
                <a:latin typeface="Arial" pitchFamily="-107" charset="0"/>
                <a:cs typeface="Arial" pitchFamily="-107" charset="0"/>
              </a:rPr>
              <a:t>Harbucks moves into town, creating dire effects on the local coffee shop.</a:t>
            </a:r>
          </a:p>
        </p:txBody>
      </p:sp>
      <p:pic>
        <p:nvPicPr>
          <p:cNvPr id="29699" name="Picture 4" descr="Tip #329: The Firm in South Park, “Gnomes”">
            <a:hlinkClick r:id="rId3"/>
          </p:cNvPr>
          <p:cNvPicPr>
            <a:picLocks noChangeAspect="1"/>
          </p:cNvPicPr>
          <p:nvPr/>
        </p:nvPicPr>
        <p:blipFill>
          <a:blip r:embed="rId4"/>
          <a:srcRect l="20306" t="18303" r="22078" b="25455"/>
          <a:stretch>
            <a:fillRect/>
          </a:stretch>
        </p:blipFill>
        <p:spPr bwMode="auto">
          <a:xfrm>
            <a:off x="3797300" y="3711575"/>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Office Theme">
  <a:themeElements>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4_Office Theme">
      <a:majorFont>
        <a:latin typeface="Arial"/>
        <a:ea typeface="MS PGothic"/>
        <a:cs typeface="Arial"/>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4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Office Theme">
  <a:themeElements>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5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5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Office Theme">
  <a:themeElements>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fontScheme name="7_Office Theme">
      <a:majorFont>
        <a:latin typeface="Arial"/>
        <a:ea typeface="MS PGothic"/>
        <a:cs typeface="MS PGothic"/>
      </a:majorFont>
      <a:minorFont>
        <a:latin typeface="Arial"/>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7_Office Theme 1">
        <a:dk1>
          <a:srgbClr val="000000"/>
        </a:dk1>
        <a:lt1>
          <a:srgbClr val="FFFFFF"/>
        </a:lt1>
        <a:dk2>
          <a:srgbClr val="1F497D"/>
        </a:dk2>
        <a:lt2>
          <a:srgbClr val="EEECE1"/>
        </a:lt2>
        <a:accent1>
          <a:srgbClr val="4F81BD"/>
        </a:accent1>
        <a:accent2>
          <a:srgbClr val="C0290B"/>
        </a:accent2>
        <a:accent3>
          <a:srgbClr val="FFFFFF"/>
        </a:accent3>
        <a:accent4>
          <a:srgbClr val="000000"/>
        </a:accent4>
        <a:accent5>
          <a:srgbClr val="B2C1DB"/>
        </a:accent5>
        <a:accent6>
          <a:srgbClr val="AE2409"/>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11031</TotalTime>
  <Words>6668</Words>
  <Application>Microsoft Macintosh PowerPoint</Application>
  <PresentationFormat>On-screen Show (4:3)</PresentationFormat>
  <Paragraphs>985</Paragraphs>
  <Slides>59</Slides>
  <Notes>59</Notes>
  <HiddenSlides>0</HiddenSlides>
  <MMClips>0</MMClips>
  <ScaleCrop>false</ScaleCrop>
  <HeadingPairs>
    <vt:vector size="8" baseType="variant">
      <vt:variant>
        <vt:lpstr>Fonts Used</vt:lpstr>
      </vt:variant>
      <vt:variant>
        <vt:i4>8</vt:i4>
      </vt:variant>
      <vt:variant>
        <vt:lpstr>Theme</vt:lpstr>
      </vt:variant>
      <vt:variant>
        <vt:i4>6</vt:i4>
      </vt:variant>
      <vt:variant>
        <vt:lpstr>Embedded OLE Servers</vt:lpstr>
      </vt:variant>
      <vt:variant>
        <vt:i4>1</vt:i4>
      </vt:variant>
      <vt:variant>
        <vt:lpstr>Slide Titles</vt:lpstr>
      </vt:variant>
      <vt:variant>
        <vt:i4>59</vt:i4>
      </vt:variant>
    </vt:vector>
  </HeadingPairs>
  <TitlesOfParts>
    <vt:vector size="74" baseType="lpstr">
      <vt:lpstr>Calibri</vt:lpstr>
      <vt:lpstr>Helvetica Neue</vt:lpstr>
      <vt:lpstr>Helvetica Neue Medium</vt:lpstr>
      <vt:lpstr>MS PGothic</vt:lpstr>
      <vt:lpstr>ＭＳ Ｐゴシック</vt:lpstr>
      <vt:lpstr>Symbol</vt:lpstr>
      <vt:lpstr>Times New Roman</vt:lpstr>
      <vt:lpstr>Arial</vt:lpstr>
      <vt:lpstr>Office Theme</vt:lpstr>
      <vt:lpstr>4_Office Theme</vt:lpstr>
      <vt:lpstr>5_Office Theme</vt:lpstr>
      <vt:lpstr>7_Office Theme</vt:lpstr>
      <vt:lpstr>8_Office Theme</vt:lpstr>
      <vt:lpstr>1_Office Theme</vt:lpstr>
      <vt:lpstr>Equation</vt:lpstr>
      <vt:lpstr>Firms in a Competitive Market</vt:lpstr>
      <vt:lpstr>Previously—1 </vt:lpstr>
      <vt:lpstr>Average Cost Curves and Marginal Cost</vt:lpstr>
      <vt:lpstr>Previously—2 </vt:lpstr>
      <vt:lpstr>Big Questions</vt:lpstr>
      <vt:lpstr>Competitive Markets</vt:lpstr>
      <vt:lpstr>Are These Markets Really “Perfectly” Competitive?—1 </vt:lpstr>
      <vt:lpstr>Are These Markets Really “Perfectly” Competitive?—2 </vt:lpstr>
      <vt:lpstr>Economics in South Park, “Gnomes”</vt:lpstr>
      <vt:lpstr>Economics in Two and a Half Men, “Dead from the Waist Down”</vt:lpstr>
      <vt:lpstr>Economics in The Simpsons, “Mr. Plow”</vt:lpstr>
      <vt:lpstr>How Do Firms Maximize Profits?</vt:lpstr>
      <vt:lpstr>Calculating Profits: Price = $10—1 </vt:lpstr>
      <vt:lpstr>Profit-Maximizing Rule—1 </vt:lpstr>
      <vt:lpstr>Profit-Maximizing Rule—2 </vt:lpstr>
      <vt:lpstr>Calculating Profits: Price = $10—2 </vt:lpstr>
      <vt:lpstr>Profit-Maximizing Rule—3 </vt:lpstr>
      <vt:lpstr>Deciding How Much to Produce</vt:lpstr>
      <vt:lpstr>Profit Maximization</vt:lpstr>
      <vt:lpstr>How to Calculate Profit</vt:lpstr>
      <vt:lpstr>Class Activity: Think-Pair-Share</vt:lpstr>
      <vt:lpstr>The Firm in the Short Run</vt:lpstr>
      <vt:lpstr>When to Operate or Shut Down</vt:lpstr>
      <vt:lpstr>Profit and Loss in the Short Run</vt:lpstr>
      <vt:lpstr>Short-Run Supply Curve</vt:lpstr>
      <vt:lpstr>Long-Run Supply Curve</vt:lpstr>
      <vt:lpstr>Long-Run Shut Down Criteria</vt:lpstr>
      <vt:lpstr>Sunk Costs</vt:lpstr>
      <vt:lpstr>Economics in The Big Bang Theory, “The Einstein Approximation”</vt:lpstr>
      <vt:lpstr>Sunk-Cost Fallacies in Your Life—1 </vt:lpstr>
      <vt:lpstr>Sunk-Cost Fallacies in Your Life—2 </vt:lpstr>
      <vt:lpstr>Practice What You Know—1 </vt:lpstr>
      <vt:lpstr>Practice What You Know—2 </vt:lpstr>
      <vt:lpstr>Practice What You Know—3 </vt:lpstr>
      <vt:lpstr>The Perfectly Competitive Market Supply Curve</vt:lpstr>
      <vt:lpstr>Short-Run Market Supply</vt:lpstr>
      <vt:lpstr>Signals</vt:lpstr>
      <vt:lpstr>Practice What You Know—Short Run or Long Run?—1 </vt:lpstr>
      <vt:lpstr>Practice What You Know—Short Run or Long Run?—2 </vt:lpstr>
      <vt:lpstr>Practice What You Know—Short Run or Long Run?—3 </vt:lpstr>
      <vt:lpstr>Practice What You Know—Short Run or Long Run?—4 </vt:lpstr>
      <vt:lpstr>Practice What You Know— Short Run or Long Run?—5 </vt:lpstr>
      <vt:lpstr>Long-Run Market Supply</vt:lpstr>
      <vt:lpstr>A Reminder about Economic Profits—1 </vt:lpstr>
      <vt:lpstr>A Reminder about Economic Profits—2 </vt:lpstr>
      <vt:lpstr>Economics in I Love Lucy, “The Diner”</vt:lpstr>
      <vt:lpstr>Market in Long-Run Equilibrium</vt:lpstr>
      <vt:lpstr>Short-Run Adjustment to Demand Decrease</vt:lpstr>
      <vt:lpstr>Long-Run Adjustment to Demand Decrease</vt:lpstr>
      <vt:lpstr>Adjustment to a Demand Increase—1 </vt:lpstr>
      <vt:lpstr>Adjustment to a Demand Increase—2 </vt:lpstr>
      <vt:lpstr>Adjustment to a Demand Increase—3 </vt:lpstr>
      <vt:lpstr>Adjustment to a Demand Increase—4 </vt:lpstr>
      <vt:lpstr>Long-Run Supply</vt:lpstr>
      <vt:lpstr>Practice What You Know—4 </vt:lpstr>
      <vt:lpstr>Practice What You Know—5 </vt:lpstr>
      <vt:lpstr>Practice What You Know—6 </vt:lpstr>
      <vt:lpstr>Writing to Learn: Write the Rules</vt:lpstr>
      <vt:lpstr>Conclusion</vt:lpstr>
    </vt:vector>
  </TitlesOfParts>
  <Manager/>
  <Company>W.W.Norton &amp; Company</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dc:title>
  <dc:subject/>
  <dc:creator>Dirk Mateer and Lee Coppock</dc:creator>
  <cp:keywords/>
  <dc:description/>
  <cp:lastModifiedBy>Victoria Reuter</cp:lastModifiedBy>
  <cp:revision>771</cp:revision>
  <dcterms:created xsi:type="dcterms:W3CDTF">2017-01-19T18:31:54Z</dcterms:created>
  <dcterms:modified xsi:type="dcterms:W3CDTF">2017-03-29T18:35:12Z</dcterms:modified>
  <cp:category/>
</cp:coreProperties>
</file>